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6858000" cx="12192000"/>
  <p:notesSz cx="6858000" cy="9144000"/>
  <p:embeddedFontLst>
    <p:embeddedFont>
      <p:font typeface="Open Sans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60" roundtripDataSignature="AMtx7miUSV5JSRa/Zq5l7P1Qt6U7h8q+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customschemas.google.com/relationships/presentationmetadata" Target="meta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OpenSans-bold.fntdata"/><Relationship Id="rId12" Type="http://schemas.openxmlformats.org/officeDocument/2006/relationships/slide" Target="slides/slide7.xml"/><Relationship Id="rId56" Type="http://schemas.openxmlformats.org/officeDocument/2006/relationships/font" Target="fonts/OpenSans-regular.fntdata"/><Relationship Id="rId15" Type="http://schemas.openxmlformats.org/officeDocument/2006/relationships/slide" Target="slides/slide10.xml"/><Relationship Id="rId59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58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categories of communication channels: physical and wireless</a:t>
            </a:r>
            <a:endParaRPr/>
          </a:p>
        </p:txBody>
      </p:sp>
      <p:sp>
        <p:nvSpPr>
          <p:cNvPr id="182" name="Google Shape;18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Twisted-pair cable (key term) pairs of copper wire twisted together. Both telephone lines (key term) and Ethernet (key term) are twisted pair. 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Ethernet cable (key term)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lang="en-US"/>
              <a:t> consists of twisted pair cable; slowest; being phased out by more advanced and reliable media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Coaxial cable (key term)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lang="en-US"/>
              <a:t> single solid copper core; 80 times transmission of twisted pair; television and computer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Fiber optic (key term)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–transmits as pulses of light through tiny tubes of glass. M</a:t>
            </a:r>
            <a:r>
              <a:rPr lang="en-US"/>
              <a:t>ore secure and reliable; best over limited distances; lighter, more reliable, and faster than coaxial cable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000000"/>
                </a:solidFill>
              </a:rPr>
              <a:t>Wireless connections do not use a solid substance to connect; uses the air itself. Most use radio waves to communicate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200" name="Google Shape;20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000000"/>
                </a:solidFill>
              </a:rPr>
              <a:t>Types of wireless connections are:</a:t>
            </a:r>
            <a:endParaRPr/>
          </a:p>
          <a:p>
            <a:pPr indent="-69850" lvl="1" marL="471144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-US" sz="1100">
                <a:solidFill>
                  <a:srgbClr val="000000"/>
                </a:solidFill>
              </a:rPr>
              <a:t>Bluetooth (key term)  – short range radio communication standard, 33 ft, wireless headsets, printer connections, hand held devices</a:t>
            </a:r>
            <a:endParaRPr/>
          </a:p>
          <a:p>
            <a:pPr indent="-6985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-US" sz="1100">
                <a:solidFill>
                  <a:srgbClr val="000000"/>
                </a:solidFill>
              </a:rPr>
              <a:t>WiFi (key term) – wireless Fidelity communicates over short distances.  WiFi standards and speeds are shown in the table.</a:t>
            </a:r>
            <a:endParaRPr/>
          </a:p>
          <a:p>
            <a:pPr indent="-6985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-US" sz="1100">
                <a:solidFill>
                  <a:srgbClr val="000000"/>
                </a:solidFill>
              </a:rPr>
              <a:t>Microwave (key term) - Uses high-frequency radio waves </a:t>
            </a:r>
            <a:endParaRPr/>
          </a:p>
          <a:p>
            <a:pPr indent="-6985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-US" sz="1100">
                <a:solidFill>
                  <a:srgbClr val="000000"/>
                </a:solidFill>
              </a:rPr>
              <a:t>WiMax (key term) – Worldwide Interoperability for microwave Access – allows greater distances for Wi-Fi.</a:t>
            </a:r>
            <a:endParaRPr/>
          </a:p>
          <a:p>
            <a:pPr indent="-6985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-US" sz="1100">
                <a:solidFill>
                  <a:srgbClr val="000000"/>
                </a:solidFill>
              </a:rPr>
              <a:t>Cellular (ley term) uses multiple antennae to communicate</a:t>
            </a:r>
            <a:endParaRPr sz="1100">
              <a:solidFill>
                <a:srgbClr val="000000"/>
              </a:solidFill>
            </a:endParaRPr>
          </a:p>
          <a:p>
            <a:pPr indent="-6985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-US" sz="1100">
                <a:solidFill>
                  <a:srgbClr val="000000"/>
                </a:solidFill>
              </a:rPr>
              <a:t>Satellite (key term) uses satellites orbiting about 22,000 miles above the earth as microwave relay stations; many of these offered by Intelsat, the International Telecommunications Satellite Consortium which is owned by 114 governments and forms a worldwide communications system</a:t>
            </a:r>
            <a:endParaRPr/>
          </a:p>
          <a:p>
            <a:pPr indent="-6985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-US" sz="1100">
                <a:solidFill>
                  <a:srgbClr val="000000"/>
                </a:solidFill>
              </a:rPr>
              <a:t>Uplink (key term) sending data to a satellite</a:t>
            </a:r>
            <a:endParaRPr/>
          </a:p>
          <a:p>
            <a:pPr indent="-6985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-US" sz="1100">
                <a:solidFill>
                  <a:srgbClr val="000000"/>
                </a:solidFill>
              </a:rPr>
              <a:t>Downlink (key term) receiving data from a satellite</a:t>
            </a:r>
            <a:endParaRPr/>
          </a:p>
          <a:p>
            <a:pPr indent="-6985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-US" sz="1100">
                <a:solidFill>
                  <a:srgbClr val="000000"/>
                </a:solidFill>
              </a:rPr>
              <a:t>GPS (Global Positioning system)  (key term) use a network of 24 satellites owned and managed by the Defense Department which continuously sends location information to earth</a:t>
            </a:r>
            <a:endParaRPr/>
          </a:p>
          <a:p>
            <a:pPr indent="-6985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-US" sz="1100">
                <a:solidFill>
                  <a:srgbClr val="000000"/>
                </a:solidFill>
              </a:rPr>
              <a:t>Infrared (key term) </a:t>
            </a:r>
            <a:endParaRPr/>
          </a:p>
          <a:p>
            <a:pPr indent="-6985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-US" sz="1100">
                <a:solidFill>
                  <a:srgbClr val="000000"/>
                </a:solidFill>
              </a:rPr>
              <a:t>Light waves used over short distances</a:t>
            </a:r>
            <a:endParaRPr/>
          </a:p>
          <a:p>
            <a:pPr indent="-6985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-US" sz="1100">
                <a:solidFill>
                  <a:srgbClr val="000000"/>
                </a:solidFill>
              </a:rPr>
              <a:t>Sometimes called line of sight communications </a:t>
            </a:r>
            <a:endParaRPr/>
          </a:p>
          <a:p>
            <a:pPr indent="-6985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-US" sz="1100">
                <a:solidFill>
                  <a:srgbClr val="000000"/>
                </a:solidFill>
              </a:rPr>
              <a:t>Sending and receiving devices must be in clear view of one another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Modem (key term) short for modulator-demodulator</a:t>
            </a:r>
            <a:endParaRPr/>
          </a:p>
          <a:p>
            <a:pPr indent="-176679" lvl="0" marL="17667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Modulation </a:t>
            </a:r>
            <a:r>
              <a:rPr lang="en-US">
                <a:solidFill>
                  <a:srgbClr val="000000"/>
                </a:solidFill>
              </a:rPr>
              <a:t>(key term) – convert from digital to analog</a:t>
            </a:r>
            <a:endParaRPr/>
          </a:p>
          <a:p>
            <a:pPr indent="-176679" lvl="0" marL="17667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Demodulation (key term)  - convert from analog to digital</a:t>
            </a:r>
            <a:endParaRPr/>
          </a:p>
          <a:p>
            <a:pPr indent="-176679" lvl="0" marL="17667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Transfer rate (key term) – rate in Mbps data transmits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6" name="Google Shape;216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of modems</a:t>
            </a:r>
            <a:endParaRPr/>
          </a:p>
          <a:p>
            <a:pPr indent="-176679" lvl="0" marL="17667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Telephone </a:t>
            </a:r>
            <a:r>
              <a:rPr lang="en-US">
                <a:solidFill>
                  <a:srgbClr val="000000"/>
                </a:solidFill>
              </a:rPr>
              <a:t>(key term) </a:t>
            </a:r>
            <a:endParaRPr/>
          </a:p>
          <a:p>
            <a:pPr indent="-176679" lvl="0" marL="17667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DSL (digital subscriber line) (key term) – uses standard phone lines to create a high speed connect. ASDL (asymmetric digital subscriber line) (key term) is one of the most widely used types of DSL</a:t>
            </a:r>
            <a:endParaRPr/>
          </a:p>
          <a:p>
            <a:pPr indent="-176679" lvl="0" marL="17667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Cable (key term)  - uses same coaxial cable as television</a:t>
            </a:r>
            <a:endParaRPr/>
          </a:p>
          <a:p>
            <a:pPr indent="-176679" lvl="0" marL="17667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Wireless (key term) – also known as WWAN modem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35572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Types of Signals 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-US">
                <a:solidFill>
                  <a:srgbClr val="000000"/>
                </a:solidFill>
              </a:rPr>
              <a:t>Sent analog (key term) – telephone signals; continuous electronic wave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-US">
                <a:solidFill>
                  <a:srgbClr val="000000"/>
                </a:solidFill>
              </a:rPr>
              <a:t>Sent digital (key term) – computer signals; presence or absence of an electronic pulse; on/off</a:t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Transfer Rate (key term) – the speed in which modems transmit data</a:t>
            </a:r>
            <a:endParaRPr/>
          </a:p>
        </p:txBody>
      </p:sp>
      <p:sp>
        <p:nvSpPr>
          <p:cNvPr id="231" name="Google Shape;231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T1, T2, and T3 leased lines – do not require conventional modems and provide very high capacity and is expensive. </a:t>
            </a:r>
            <a:endParaRPr/>
          </a:p>
          <a:p>
            <a:pPr indent="-171450" lvl="1" marL="6286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Being replaced by optical carrier (OC) lines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Dial up was the original service </a:t>
            </a: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existing telephones and telephone modems to connect to the Internet. This type of service has been replaced by higher-speed connection services including DSL, cable, satellite, and cellular services.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DSL </a:t>
            </a:r>
            <a:r>
              <a:rPr lang="en-US">
                <a:solidFill>
                  <a:srgbClr val="000000"/>
                </a:solidFill>
              </a:rPr>
              <a:t>(key term) </a:t>
            </a:r>
            <a:r>
              <a:rPr lang="en-US"/>
              <a:t>– uses existing telephone lines to provide high-speed connections; uses DSL modems, ADSL – asymmetric digital subscriber line. Replaced dial-up services </a:t>
            </a:r>
            <a:r>
              <a:rPr lang="en-US">
                <a:solidFill>
                  <a:srgbClr val="000000"/>
                </a:solidFill>
              </a:rPr>
              <a:t>(key term)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Cable </a:t>
            </a:r>
            <a:r>
              <a:rPr lang="en-US">
                <a:solidFill>
                  <a:srgbClr val="000000"/>
                </a:solidFill>
              </a:rPr>
              <a:t>(key term) </a:t>
            </a:r>
            <a:r>
              <a:rPr lang="en-US"/>
              <a:t>– Cable connections reach 90% of homes in America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Satellite/air connection services </a:t>
            </a:r>
            <a:r>
              <a:rPr lang="en-US">
                <a:solidFill>
                  <a:srgbClr val="000000"/>
                </a:solidFill>
              </a:rPr>
              <a:t>(key term) </a:t>
            </a:r>
            <a:r>
              <a:rPr lang="en-US"/>
              <a:t> – two-way satellites capable of handling both uploading and downloading; available almost anywhere but slower than DSL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Cellular services </a:t>
            </a:r>
            <a:r>
              <a:rPr lang="en-US">
                <a:solidFill>
                  <a:srgbClr val="000000"/>
                </a:solidFill>
              </a:rPr>
              <a:t>(key term) </a:t>
            </a:r>
            <a:r>
              <a:rPr lang="en-US"/>
              <a:t>– option for mobile devices and laptops using 3G and 4G cellular networks (key term)</a:t>
            </a:r>
            <a:endParaRPr/>
          </a:p>
          <a:p>
            <a:pPr indent="-171450" lvl="1" marL="6286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1G </a:t>
            </a:r>
            <a:r>
              <a:rPr lang="en-US">
                <a:solidFill>
                  <a:srgbClr val="000000"/>
                </a:solidFill>
              </a:rPr>
              <a:t>(key term) </a:t>
            </a:r>
            <a:r>
              <a:rPr lang="en-US"/>
              <a:t>started in the 1980s using analog radio signals</a:t>
            </a:r>
            <a:endParaRPr/>
          </a:p>
          <a:p>
            <a:pPr indent="-171450" lvl="1" marL="6286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2G </a:t>
            </a:r>
            <a:r>
              <a:rPr lang="en-US">
                <a:solidFill>
                  <a:srgbClr val="000000"/>
                </a:solidFill>
              </a:rPr>
              <a:t>(key term) </a:t>
            </a:r>
            <a:r>
              <a:rPr lang="en-US"/>
              <a:t>started in the 1990s using digital radio signals</a:t>
            </a:r>
            <a:endParaRPr/>
          </a:p>
          <a:p>
            <a:pPr indent="-171450" lvl="1" marL="6286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3G (key term) started in the 2000s with the marketing of smartphones</a:t>
            </a:r>
            <a:endParaRPr/>
          </a:p>
          <a:p>
            <a:pPr indent="-171450" lvl="1" marL="6286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4G can use WiMax and LTE to provide faster transmissioins. 10 times faster than 3G</a:t>
            </a:r>
            <a:endParaRPr b="0" i="0" sz="1200" u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6286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strike="noStrike">
                <a:latin typeface="Arial"/>
                <a:ea typeface="Arial"/>
                <a:cs typeface="Arial"/>
                <a:sym typeface="Arial"/>
              </a:rPr>
              <a:t>5G</a:t>
            </a:r>
            <a:r>
              <a:rPr b="1" i="0" lang="en-US" sz="1800" u="none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strike="noStrike">
                <a:latin typeface="Arial"/>
                <a:ea typeface="Arial"/>
                <a:cs typeface="Arial"/>
                <a:sym typeface="Arial"/>
              </a:rPr>
              <a:t>is the most recent generation, with speeds that rival home Internet connections.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9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-US">
                <a:solidFill>
                  <a:srgbClr val="000000"/>
                </a:solidFill>
              </a:rPr>
              <a:t>Several technical matters affect how data is transmitted.  These factors include bandwidth and protocols.</a:t>
            </a:r>
            <a:endParaRPr>
              <a:solidFill>
                <a:srgbClr val="000000"/>
              </a:solidFill>
            </a:endParaRPr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-US">
                <a:solidFill>
                  <a:srgbClr val="000000"/>
                </a:solidFill>
              </a:rPr>
              <a:t>Bandwidth ((key term) – measurement of the width or capacity of the communication channel.  It means how much information can move across the communication channel in a given amount of time.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-US">
                <a:solidFill>
                  <a:srgbClr val="000000"/>
                </a:solidFill>
              </a:rPr>
              <a:t>Four Types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-US">
                <a:solidFill>
                  <a:srgbClr val="000000"/>
                </a:solidFill>
              </a:rPr>
              <a:t>Voiceband (key term) –  also known as  </a:t>
            </a:r>
            <a:r>
              <a:rPr b="0" lang="en-US">
                <a:solidFill>
                  <a:srgbClr val="000000"/>
                </a:solidFill>
              </a:rPr>
              <a:t>low bandwidth </a:t>
            </a:r>
            <a:r>
              <a:rPr lang="en-US">
                <a:solidFill>
                  <a:srgbClr val="000000"/>
                </a:solidFill>
              </a:rPr>
              <a:t>(key term); standard phone line; too slow for many types of transmissions – especially high-quality video; typical speeds are 56 to 96 kbps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-US">
                <a:solidFill>
                  <a:srgbClr val="000000"/>
                </a:solidFill>
              </a:rPr>
              <a:t>Medium band (key term) – with special leased lines to connect minicomputers and mainframes as well as to transmit data over long distances (for larger computer systems); not typically used by individuals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-US">
                <a:solidFill>
                  <a:srgbClr val="000000"/>
                </a:solidFill>
              </a:rPr>
              <a:t>Broadband (key term) – used for high-capacity transmissions (DSL, cable, satellite connections);  specialized high-speed devices; effectively transmits high-quality video and other communication needs; typically 1.5 mbps; higher speeds possible 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-US">
                <a:solidFill>
                  <a:srgbClr val="000000"/>
                </a:solidFill>
              </a:rPr>
              <a:t>Baseband (key term) – widely used to connect individual computers that are located close to one another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Protocols (key term)  Rules for exchanging data between computers</a:t>
            </a:r>
            <a:endParaRPr/>
          </a:p>
          <a:p>
            <a:pPr indent="-76200" lvl="1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HTTPS (key term) – hypertext transfer protocol secure is becoming widely used to protect the transfer of sensitive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1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TCP/IP (key term)  - Internet Standard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Essential features of protocol</a:t>
            </a:r>
            <a:endParaRPr/>
          </a:p>
          <a:p>
            <a:pPr indent="-76200" lvl="1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Identification - Identifying sending and receiving devices.  Every computer on the Internet has a unique numeric address called an IP Address, Internet Protocol address (key term) </a:t>
            </a:r>
            <a:endParaRPr/>
          </a:p>
          <a:p>
            <a:pPr indent="0" lvl="1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Domain Name Server (DNS) (key term) converts text-based addresses to IP addresses</a:t>
            </a:r>
            <a:endParaRPr/>
          </a:p>
          <a:p>
            <a:pPr indent="-76200" lvl="1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Packetization – allows message to be broken into small parts called packets (key term) so easier to transmit over Internet through various interconnected networks; allows message to be reassembled at destination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computer network (key term) is a communication system that connects two or more computers so that they can exchange information and share resources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Instructor – identify these terms using the graphic –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Nodes (key term) any device connected to a network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Client (key term) a node that requests and uses resources from other nodes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Server (key term)  a node that share resources with other nodes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Directory server (key term) – specialized server that manages resources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Host (key term) computer system that can be accessed over a network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Router (key term) node that forwards or routes data packets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Switch (key term) central node that coordinates the flow of data. These tasks used to be performed by a hub (key term) 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Network interface cards (NIC) (key term) expansion card that connects a computer to a network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Network operating system (NOS) (key term) control activities of all computers on the network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Network administrator (key term) computer specialists responsible for network operations</a:t>
            </a:r>
            <a:endParaRPr/>
          </a:p>
        </p:txBody>
      </p:sp>
      <p:sp>
        <p:nvSpPr>
          <p:cNvPr id="289" name="Google Shape;289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Instructor – identify these terms using the graphic –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Nodes (key term) any device connected to a network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Client (key term) a node that requests and uses resources from other nodes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Server (key term)  a node that share resources with other nodes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Directory server (key term) – specialized server that manages resources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Host (key term) computer system that can be accessed over a network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Router (key term) node that forwards or routes data packets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Switch (key term) central node that coordinates the flow of data. These tasks used to be performed by a hub (key term) 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Network interface cards (NIC) (key term) expansion card that connects a computer to a network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Network operating system (NOS) (key term) control activities of all computers on the network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Network administrator (key term) computer specialists responsible for network operations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lang="en-US">
                <a:solidFill>
                  <a:srgbClr val="000000"/>
                </a:solidFill>
              </a:rPr>
              <a:t>Communications networks differ in geographical size. Three important types are: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>
              <a:solidFill>
                <a:srgbClr val="000000"/>
              </a:solidFill>
            </a:endParaRPr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lang="en-US">
                <a:solidFill>
                  <a:srgbClr val="000000"/>
                </a:solidFill>
              </a:rPr>
              <a:t>Local area networks - LANs </a:t>
            </a:r>
            <a:r>
              <a:rPr b="0" lang="en-US"/>
              <a:t>(key term) </a:t>
            </a:r>
            <a:r>
              <a:rPr b="0" lang="en-US">
                <a:solidFill>
                  <a:srgbClr val="000000"/>
                </a:solidFill>
              </a:rPr>
              <a:t> Computers and devices linked in distances of less than a mile</a:t>
            </a:r>
            <a:endParaRPr b="0">
              <a:solidFill>
                <a:srgbClr val="000000"/>
              </a:solidFill>
            </a:endParaRPr>
          </a:p>
          <a:p>
            <a:pPr indent="-76200" lvl="2" marL="810558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b="0" lang="en-US">
                <a:solidFill>
                  <a:srgbClr val="000000"/>
                </a:solidFill>
              </a:rPr>
              <a:t>Linked by cable. Benefits are for economy and flexibility. With network gateways </a:t>
            </a:r>
            <a:r>
              <a:rPr b="0" lang="en-US"/>
              <a:t>(key term) </a:t>
            </a:r>
            <a:r>
              <a:rPr b="0" lang="en-US">
                <a:solidFill>
                  <a:srgbClr val="000000"/>
                </a:solidFill>
              </a:rPr>
              <a:t>, LANs can be connected to other LANs or any other type of network. Ethernet (key term) is one standard for connecting network nodes together.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lang="en-US">
                <a:solidFill>
                  <a:srgbClr val="000000"/>
                </a:solidFill>
              </a:rPr>
              <a:t>Home Networks (key term) – LANs are now being commonly used by individuals in home/apartments; allow different computers to share resources including a common Internet connection; can be connected by various means including a wireless LAN  (WLAN)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lang="en-US">
                <a:solidFill>
                  <a:srgbClr val="000000"/>
                </a:solidFill>
              </a:rPr>
              <a:t>Wireless LAN </a:t>
            </a:r>
            <a:r>
              <a:rPr b="0" lang="en-US"/>
              <a:t>(key term) </a:t>
            </a:r>
            <a:r>
              <a:rPr b="0" lang="en-US">
                <a:solidFill>
                  <a:srgbClr val="000000"/>
                </a:solidFill>
              </a:rPr>
              <a:t>– wireless local area network </a:t>
            </a:r>
            <a:endParaRPr/>
          </a:p>
          <a:p>
            <a:pPr indent="-76200" lvl="2" marL="824502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b="0" lang="en-US">
                <a:solidFill>
                  <a:srgbClr val="000000"/>
                </a:solidFill>
              </a:rPr>
              <a:t>All communications pass through the network’s centrally located wireless access point </a:t>
            </a:r>
            <a:r>
              <a:rPr b="0" lang="en-US"/>
              <a:t>(key term) or base station (key term) </a:t>
            </a:r>
            <a:endParaRPr/>
          </a:p>
          <a:p>
            <a:pPr indent="-76200" lvl="2" marL="824502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b="0" lang="en-US">
                <a:solidFill>
                  <a:srgbClr val="000000"/>
                </a:solidFill>
              </a:rPr>
              <a:t>Hotspot </a:t>
            </a:r>
            <a:r>
              <a:rPr b="0" lang="en-US"/>
              <a:t>(key term) is a wireless access point that is open to the public</a:t>
            </a:r>
            <a:endParaRPr b="0">
              <a:solidFill>
                <a:srgbClr val="000000"/>
              </a:solidFill>
            </a:endParaRPr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lang="en-US">
                <a:solidFill>
                  <a:srgbClr val="000000"/>
                </a:solidFill>
              </a:rPr>
              <a:t>Personal Area networks </a:t>
            </a:r>
            <a:r>
              <a:rPr b="0" lang="en-US"/>
              <a:t>(key term) </a:t>
            </a:r>
            <a:r>
              <a:rPr b="0" lang="en-US">
                <a:solidFill>
                  <a:srgbClr val="000000"/>
                </a:solidFill>
              </a:rPr>
              <a:t>– works within a very small area</a:t>
            </a:r>
            <a:endParaRPr/>
          </a:p>
          <a:p>
            <a:pPr indent="-76200" lvl="2" marL="824502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b="0" lang="en-US">
                <a:solidFill>
                  <a:srgbClr val="000000"/>
                </a:solidFill>
              </a:rPr>
              <a:t>Connects cell phones to headsets, PDAs to other PDAs, keyboards to cell phones, etc.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lang="en-US">
                <a:solidFill>
                  <a:srgbClr val="000000"/>
                </a:solidFill>
              </a:rPr>
              <a:t>MANs (metropolitan area network) </a:t>
            </a:r>
            <a:r>
              <a:rPr b="0" lang="en-US"/>
              <a:t>(key term) </a:t>
            </a:r>
            <a:r>
              <a:rPr b="0" lang="en-US">
                <a:solidFill>
                  <a:srgbClr val="000000"/>
                </a:solidFill>
              </a:rPr>
              <a:t>–span distances up to 100 miles</a:t>
            </a:r>
            <a:endParaRPr/>
          </a:p>
          <a:p>
            <a:pPr indent="-76200" lvl="2" marL="810558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b="0" lang="en-US">
                <a:solidFill>
                  <a:srgbClr val="000000"/>
                </a:solidFill>
              </a:rPr>
              <a:t>Network linking nodes and resources within the geographical bounds of a city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b="0" lang="en-US">
                <a:solidFill>
                  <a:srgbClr val="000000"/>
                </a:solidFill>
              </a:rPr>
              <a:t>  WANs (wide area networks) </a:t>
            </a:r>
            <a:r>
              <a:rPr b="0" lang="en-US"/>
              <a:t>(key term) </a:t>
            </a:r>
            <a:r>
              <a:rPr b="0" lang="en-US">
                <a:solidFill>
                  <a:srgbClr val="000000"/>
                </a:solidFill>
              </a:rPr>
              <a:t>- Countrywide and worldwide networks</a:t>
            </a:r>
            <a:endParaRPr/>
          </a:p>
          <a:p>
            <a:pPr indent="-76200" lvl="2" marL="810558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b="0" lang="en-US">
                <a:solidFill>
                  <a:srgbClr val="000000"/>
                </a:solidFill>
              </a:rPr>
              <a:t>Use microwave relays and satellites to reach users</a:t>
            </a:r>
            <a:endParaRPr/>
          </a:p>
          <a:p>
            <a:pPr indent="-76200" lvl="2" marL="810558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b="0" lang="en-US">
                <a:solidFill>
                  <a:srgbClr val="000000"/>
                </a:solidFill>
              </a:rPr>
              <a:t>Internet is the widest WAN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304" name="Google Shape;304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 (key term)  is the physical layout. </a:t>
            </a:r>
            <a:endParaRPr/>
          </a:p>
          <a:p>
            <a:pPr indent="-176679" lvl="0" marL="17667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Bus network (key term) is where each device is connected to a common cable called a bus (key term)  or a backbone(key term) </a:t>
            </a:r>
            <a:endParaRPr/>
          </a:p>
          <a:p>
            <a:pPr indent="-176679" lvl="0" marL="17667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Ring Network (key term) all communications travel along a ring</a:t>
            </a:r>
            <a:endParaRPr/>
          </a:p>
          <a:p>
            <a:pPr indent="-100479" lvl="0" marL="17667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The most commonly used today are the star, tree and mesh.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Network Architecture (key term) describes how a network is arranged and how resources are coordinated and shared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 network (Key Term) – </a:t>
            </a: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device is connected to a common cable called a </a:t>
            </a:r>
            <a:r>
              <a:rPr b="1" i="0" lang="en-US" sz="1800" u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bus </a:t>
            </a: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b="1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backbone, </a:t>
            </a: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all communications travel along this bus</a:t>
            </a:r>
            <a:endParaRPr/>
          </a:p>
        </p:txBody>
      </p:sp>
      <p:sp>
        <p:nvSpPr>
          <p:cNvPr id="318" name="Google Shape;318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9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Ring network (Key Term) –Each device is connected to two other devices forming a ring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When a message is sent it passes through each device until it reaches its destination</a:t>
            </a:r>
            <a:endParaRPr/>
          </a:p>
        </p:txBody>
      </p:sp>
      <p:sp>
        <p:nvSpPr>
          <p:cNvPr id="326" name="Google Shape;326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Star network (Key Term) –All communications pass through the switch; each connecting device is asked (“polled”) whether it has a message to send and then each device is in turn allowed to send its message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The switch sends the message to the intended recipient.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Most widely used network topography today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Tree Network (key term)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Sometime called a hierarchical network (key term) 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The central node is connected to two or more subordinate nodes that in turn are connected to other subordinate nodes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Useful in centralized organization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mesh network (key term)  is the newest type and does not use a specific physical layout. Does not use a specific physical layout, but requires that each node have more than one connection to other nodes .  If a path between two nodes is disrupted, data can be rerouted around the failure using another path.  Wireless technologies are frequently used to build mesh networks.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server network (key term) widely used on the Internet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Advantages: </a:t>
            </a:r>
            <a:endParaRPr/>
          </a:p>
          <a:p>
            <a:pPr indent="-176679" lvl="1" marL="63387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handle large networks efficiently</a:t>
            </a:r>
            <a:endParaRPr/>
          </a:p>
          <a:p>
            <a:pPr indent="-176679" lvl="1" marL="63387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availability of powerful network management software to monitor and control network activities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Disadvantages</a:t>
            </a:r>
            <a:endParaRPr/>
          </a:p>
          <a:p>
            <a:pPr indent="-176679" lvl="1" marL="63387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Cost of installation and maintenance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Commonly used server operating systems:</a:t>
            </a:r>
            <a:endParaRPr/>
          </a:p>
          <a:p>
            <a:pPr indent="-176679" lvl="1" marL="63387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Windows Server</a:t>
            </a:r>
            <a:endParaRPr/>
          </a:p>
          <a:p>
            <a:pPr indent="-176679" lvl="1" marL="63387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Mac OS X Server</a:t>
            </a:r>
            <a:endParaRPr/>
          </a:p>
          <a:p>
            <a:pPr indent="-176679" lvl="1" marL="63387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Linux</a:t>
            </a:r>
            <a:endParaRPr/>
          </a:p>
          <a:p>
            <a:pPr indent="-176679" lvl="1" marL="63387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Solaris</a:t>
            </a:r>
            <a:endParaRPr/>
          </a:p>
          <a:p>
            <a:pPr indent="-100479" lvl="0" marL="17667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Peer-to-Peer (key term) all nodes are equal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BitTorrent – file sharing software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Lack of security</a:t>
            </a:r>
            <a:endParaRPr/>
          </a:p>
        </p:txBody>
      </p:sp>
      <p:sp>
        <p:nvSpPr>
          <p:cNvPr id="358" name="Google Shape;358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Intranet (key term) private network within an organization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Extranet (key term)  private network that connects more than one organization</a:t>
            </a:r>
            <a:endParaRPr/>
          </a:p>
        </p:txBody>
      </p:sp>
      <p:sp>
        <p:nvSpPr>
          <p:cNvPr id="366" name="Google Shape;366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Firewalls (key term)  – Organizational firewalls include a proxy server (key term) all communications between the outside world and an organization must pass through the proxy server where the source and content of each communication is evaluated.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Intrusion detection systems (NIDS) (keyword) 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Uses advanced pattern matching and heuristics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Can recognize signs of a network attack and disable access before an intruder can do damage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Virtual private network (VPN)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Creates a secure private connection between a remote user and an organizations’ internal network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Creates the equivalent of a dedicated line between a user’s home or laptop computer and a company server </a:t>
            </a:r>
            <a:endParaRPr/>
          </a:p>
        </p:txBody>
      </p:sp>
      <p:sp>
        <p:nvSpPr>
          <p:cNvPr id="373" name="Google Shape;373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0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1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4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5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6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7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8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9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0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1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Applications that depend on communication systems</a:t>
            </a:r>
            <a:endParaRPr/>
          </a:p>
          <a:p>
            <a:pPr indent="-176679" lvl="0" marL="17667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E-mail (key term) – sending and receiving electronic documents</a:t>
            </a:r>
            <a:endParaRPr/>
          </a:p>
          <a:p>
            <a:pPr indent="-176679" lvl="0" marL="17667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Texting (key term) – short electronic messages</a:t>
            </a:r>
            <a:endParaRPr/>
          </a:p>
          <a:p>
            <a:pPr indent="-176679" lvl="0" marL="17667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Video conferencing (key term) – low cost alternative to long distance</a:t>
            </a:r>
            <a:endParaRPr/>
          </a:p>
          <a:p>
            <a:pPr indent="-176679" lvl="0" marL="17667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Electronic commerce (key term) – buying and selling goods electronically</a:t>
            </a:r>
            <a:endParaRPr/>
          </a:p>
        </p:txBody>
      </p:sp>
      <p:sp>
        <p:nvSpPr>
          <p:cNvPr id="152" name="Google Shape;15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Connectivity (key term) means you can connect your PC to other PCs and information sources almost anywhere.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Wireless revolution 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Use of mobile or wireless devices like smartphones and tablet PCs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The revolution is the support of more than just the wireless telephone. Today’s mobile devices support e-mail, web access and other internet applications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Many devices can and will connect to one another without any physical connection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/>
          <p:nvPr>
            <p:ph idx="2" type="sldImg"/>
          </p:nvPr>
        </p:nvSpPr>
        <p:spPr>
          <a:xfrm>
            <a:off x="423863" y="704850"/>
            <a:ext cx="62547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Communication systems (key term) are electronic systems that transmit data from one location to another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Communication systems can be wired or wireless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7" name="Google Shape;16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Basic elements 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Sending and receiving devices (key term) – computer or a specialized communication device</a:t>
            </a:r>
            <a:endParaRPr/>
          </a:p>
          <a:p>
            <a:pPr indent="-762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Connection devices (key term) – act as an interface between sending and receiving devices; convert outgoing messages into packets (key term) that can travel across the communication channel 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Data transmission specifications (key term) – rules and procedures that coordinate the sending and receiving devices 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/>
              <a:t>Communication channel (key term) – carries the message. Can be physical wire or wireless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gradFill>
          <a:gsLst>
            <a:gs pos="0">
              <a:schemeClr val="dk1"/>
            </a:gs>
            <a:gs pos="70000">
              <a:srgbClr val="324968"/>
            </a:gs>
            <a:gs pos="100000">
              <a:srgbClr val="324968"/>
            </a:gs>
          </a:gsLst>
          <a:lin ang="0" scaled="0"/>
        </a:gra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3"/>
          <p:cNvSpPr/>
          <p:nvPr/>
        </p:nvSpPr>
        <p:spPr>
          <a:xfrm>
            <a:off x="0" y="0"/>
            <a:ext cx="12192000" cy="39625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779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" name="Google Shape;21;p53"/>
          <p:cNvSpPr txBox="1"/>
          <p:nvPr>
            <p:ph idx="10" type="dt"/>
          </p:nvPr>
        </p:nvSpPr>
        <p:spPr>
          <a:xfrm>
            <a:off x="5141625" y="6200662"/>
            <a:ext cx="1908751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3"/>
          <p:cNvSpPr txBox="1"/>
          <p:nvPr>
            <p:ph idx="11" type="ftr"/>
          </p:nvPr>
        </p:nvSpPr>
        <p:spPr>
          <a:xfrm>
            <a:off x="7055996" y="6200662"/>
            <a:ext cx="3860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3"/>
          <p:cNvSpPr txBox="1"/>
          <p:nvPr>
            <p:ph idx="12" type="sldNum"/>
          </p:nvPr>
        </p:nvSpPr>
        <p:spPr>
          <a:xfrm>
            <a:off x="10932717" y="6200662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53"/>
          <p:cNvSpPr txBox="1"/>
          <p:nvPr>
            <p:ph type="ctrTitle"/>
          </p:nvPr>
        </p:nvSpPr>
        <p:spPr>
          <a:xfrm>
            <a:off x="4475282" y="1084922"/>
            <a:ext cx="7716717" cy="28517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47794"/>
              </a:buClr>
              <a:buSzPts val="6000"/>
              <a:buFont typeface="Verdana"/>
              <a:buNone/>
              <a:defRPr b="1" sz="6000" cap="none">
                <a:solidFill>
                  <a:srgbClr val="147794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3"/>
          <p:cNvSpPr txBox="1"/>
          <p:nvPr/>
        </p:nvSpPr>
        <p:spPr>
          <a:xfrm rot="-5400000">
            <a:off x="-3063240" y="3046066"/>
            <a:ext cx="6492241" cy="400110"/>
          </a:xfrm>
          <a:prstGeom prst="rect">
            <a:avLst/>
          </a:prstGeom>
          <a:solidFill>
            <a:srgbClr val="6F261B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Chapter</a:t>
            </a:r>
            <a:endParaRPr/>
          </a:p>
        </p:txBody>
      </p:sp>
      <p:sp>
        <p:nvSpPr>
          <p:cNvPr id="26" name="Google Shape;26;p53"/>
          <p:cNvSpPr/>
          <p:nvPr/>
        </p:nvSpPr>
        <p:spPr>
          <a:xfrm>
            <a:off x="365761" y="3934113"/>
            <a:ext cx="11826239" cy="45719"/>
          </a:xfrm>
          <a:prstGeom prst="rect">
            <a:avLst/>
          </a:prstGeom>
          <a:solidFill>
            <a:srgbClr val="C99E00">
              <a:alpha val="69803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Clipping" id="27" name="Google Shape;27;p53"/>
          <p:cNvPicPr preferRelativeResize="0"/>
          <p:nvPr/>
        </p:nvPicPr>
        <p:blipFill rotWithShape="1">
          <a:blip r:embed="rId2">
            <a:alphaModFix/>
          </a:blip>
          <a:srcRect b="5263" l="6701" r="8722" t="3884"/>
          <a:stretch/>
        </p:blipFill>
        <p:spPr>
          <a:xfrm>
            <a:off x="615246" y="323850"/>
            <a:ext cx="3644901" cy="3643823"/>
          </a:xfrm>
          <a:prstGeom prst="ellipse">
            <a:avLst/>
          </a:prstGeom>
          <a:noFill/>
          <a:ln>
            <a:noFill/>
          </a:ln>
          <a:effectLst>
            <a:reflection blurRad="0" dir="0" dist="0" endA="300" endPos="55000" kx="0" rotWithShape="0" algn="bl" stA="50000" stPos="0" sy="-100000" ky="0"/>
          </a:effectLst>
        </p:spPr>
      </p:pic>
      <p:sp>
        <p:nvSpPr>
          <p:cNvPr id="28" name="Google Shape;28;p53"/>
          <p:cNvSpPr txBox="1"/>
          <p:nvPr>
            <p:ph idx="1" type="body"/>
          </p:nvPr>
        </p:nvSpPr>
        <p:spPr>
          <a:xfrm>
            <a:off x="4486571" y="4356953"/>
            <a:ext cx="7705429" cy="477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SzPts val="3520"/>
              <a:buFont typeface="Verdana"/>
              <a:buNone/>
              <a:defRPr b="1" sz="3200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4330" lvl="1" marL="9144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2pPr>
            <a:lvl3pPr indent="-354330" lvl="2" marL="13716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3pPr>
            <a:lvl4pPr indent="-354330" lvl="3" marL="18288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4pPr>
            <a:lvl5pPr indent="-354329" lvl="4" marL="22860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2"/>
          <p:cNvSpPr/>
          <p:nvPr>
            <p:ph type="title"/>
          </p:nvPr>
        </p:nvSpPr>
        <p:spPr>
          <a:xfrm>
            <a:off x="2179916" y="2125042"/>
            <a:ext cx="8753763" cy="2323374"/>
          </a:xfrm>
          <a:prstGeom prst="roundRect">
            <a:avLst>
              <a:gd fmla="val 16667" name="adj"/>
            </a:avLst>
          </a:prstGeom>
          <a:solidFill>
            <a:srgbClr val="FFF0BE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6F261B"/>
              </a:buClr>
              <a:buSzPts val="4400"/>
              <a:buFont typeface="Verdana"/>
              <a:buNone/>
              <a:defRPr sz="4400">
                <a:solidFill>
                  <a:srgbClr val="6F261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2"/>
          <p:cNvSpPr txBox="1"/>
          <p:nvPr>
            <p:ph idx="10" type="dt"/>
          </p:nvPr>
        </p:nvSpPr>
        <p:spPr>
          <a:xfrm>
            <a:off x="11036975" y="6022514"/>
            <a:ext cx="113058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62"/>
          <p:cNvSpPr txBox="1"/>
          <p:nvPr>
            <p:ph idx="11" type="ftr"/>
          </p:nvPr>
        </p:nvSpPr>
        <p:spPr>
          <a:xfrm>
            <a:off x="7066516" y="6303097"/>
            <a:ext cx="3860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62"/>
          <p:cNvSpPr txBox="1"/>
          <p:nvPr>
            <p:ph idx="12" type="sldNum"/>
          </p:nvPr>
        </p:nvSpPr>
        <p:spPr>
          <a:xfrm>
            <a:off x="10948358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62"/>
          <p:cNvSpPr txBox="1"/>
          <p:nvPr>
            <p:ph idx="1" type="body"/>
          </p:nvPr>
        </p:nvSpPr>
        <p:spPr>
          <a:xfrm>
            <a:off x="2179916" y="4613563"/>
            <a:ext cx="8753763" cy="1413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640"/>
              <a:buNone/>
              <a:defRPr sz="2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32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9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9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9" name="Google Shape;89;p62"/>
          <p:cNvSpPr txBox="1"/>
          <p:nvPr/>
        </p:nvSpPr>
        <p:spPr>
          <a:xfrm>
            <a:off x="1503410" y="1648495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6F261B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0" name="Google Shape;90;p62"/>
          <p:cNvSpPr txBox="1"/>
          <p:nvPr/>
        </p:nvSpPr>
        <p:spPr>
          <a:xfrm>
            <a:off x="10746100" y="3291029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6F261B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4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4"/>
          <p:cNvSpPr txBox="1"/>
          <p:nvPr>
            <p:ph idx="1" type="body"/>
          </p:nvPr>
        </p:nvSpPr>
        <p:spPr>
          <a:xfrm>
            <a:off x="2074225" y="1817225"/>
            <a:ext cx="9508175" cy="4308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24180" lvl="0" marL="457200" algn="l">
              <a:spcBef>
                <a:spcPts val="560"/>
              </a:spcBef>
              <a:spcAft>
                <a:spcPts val="0"/>
              </a:spcAft>
              <a:buSzPts val="3080"/>
              <a:buChar char="⚫"/>
              <a:defRPr/>
            </a:lvl1pPr>
            <a:lvl2pPr indent="-396240" lvl="1" marL="914400" algn="l">
              <a:spcBef>
                <a:spcPts val="480"/>
              </a:spcBef>
              <a:spcAft>
                <a:spcPts val="0"/>
              </a:spcAft>
              <a:buSzPts val="2640"/>
              <a:buChar char="⚫"/>
              <a:defRPr/>
            </a:lvl2pPr>
            <a:lvl3pPr indent="-368300" lvl="2" marL="1371600" algn="l">
              <a:spcBef>
                <a:spcPts val="400"/>
              </a:spcBef>
              <a:spcAft>
                <a:spcPts val="0"/>
              </a:spcAft>
              <a:buSzPts val="2200"/>
              <a:buChar char="⚫"/>
              <a:defRPr/>
            </a:lvl3pPr>
            <a:lvl4pPr indent="-354330" lvl="3" marL="18288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4pPr>
            <a:lvl5pPr indent="-354329" lvl="4" marL="22860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4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54"/>
          <p:cNvSpPr txBox="1"/>
          <p:nvPr>
            <p:ph idx="10" type="dt"/>
          </p:nvPr>
        </p:nvSpPr>
        <p:spPr>
          <a:xfrm>
            <a:off x="5171606" y="6303097"/>
            <a:ext cx="184878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4"/>
          <p:cNvSpPr txBox="1"/>
          <p:nvPr>
            <p:ph idx="11" type="ftr"/>
          </p:nvPr>
        </p:nvSpPr>
        <p:spPr>
          <a:xfrm>
            <a:off x="7066516" y="6303097"/>
            <a:ext cx="3860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324968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5"/>
          <p:cNvSpPr txBox="1"/>
          <p:nvPr>
            <p:ph type="title"/>
          </p:nvPr>
        </p:nvSpPr>
        <p:spPr>
          <a:xfrm>
            <a:off x="3622767" y="3398293"/>
            <a:ext cx="8423564" cy="17381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Verdana"/>
              <a:buNone/>
              <a:defRPr sz="5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5"/>
          <p:cNvSpPr txBox="1"/>
          <p:nvPr>
            <p:ph idx="1" type="body"/>
          </p:nvPr>
        </p:nvSpPr>
        <p:spPr>
          <a:xfrm>
            <a:off x="3634056" y="5170534"/>
            <a:ext cx="8404196" cy="477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SzPts val="3520"/>
              <a:buFont typeface="Verdana"/>
              <a:buNone/>
              <a:defRPr b="1" sz="3200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4330" lvl="1" marL="9144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2pPr>
            <a:lvl3pPr indent="-354330" lvl="2" marL="13716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3pPr>
            <a:lvl4pPr indent="-354330" lvl="3" marL="18288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4pPr>
            <a:lvl5pPr indent="-354329" lvl="4" marL="22860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55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55"/>
          <p:cNvSpPr txBox="1"/>
          <p:nvPr>
            <p:ph idx="10" type="dt"/>
          </p:nvPr>
        </p:nvSpPr>
        <p:spPr>
          <a:xfrm>
            <a:off x="5171606" y="6303097"/>
            <a:ext cx="184878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5"/>
          <p:cNvSpPr txBox="1"/>
          <p:nvPr>
            <p:ph idx="11" type="ftr"/>
          </p:nvPr>
        </p:nvSpPr>
        <p:spPr>
          <a:xfrm>
            <a:off x="7066516" y="6303097"/>
            <a:ext cx="3860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5"/>
          <p:cNvSpPr/>
          <p:nvPr/>
        </p:nvSpPr>
        <p:spPr>
          <a:xfrm>
            <a:off x="13671" y="3214931"/>
            <a:ext cx="12188952" cy="64008"/>
          </a:xfrm>
          <a:prstGeom prst="rect">
            <a:avLst/>
          </a:prstGeom>
          <a:solidFill>
            <a:srgbClr val="C99E00">
              <a:alpha val="69803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55"/>
          <p:cNvSpPr/>
          <p:nvPr/>
        </p:nvSpPr>
        <p:spPr>
          <a:xfrm>
            <a:off x="0" y="0"/>
            <a:ext cx="12192000" cy="1856096"/>
          </a:xfrm>
          <a:prstGeom prst="rect">
            <a:avLst/>
          </a:prstGeom>
          <a:solidFill>
            <a:srgbClr val="324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Clipping" id="43" name="Google Shape;43;p55"/>
          <p:cNvPicPr preferRelativeResize="0"/>
          <p:nvPr/>
        </p:nvPicPr>
        <p:blipFill rotWithShape="1">
          <a:blip r:embed="rId2">
            <a:alphaModFix/>
          </a:blip>
          <a:srcRect b="5263" l="6701" r="8722" t="3884"/>
          <a:stretch/>
        </p:blipFill>
        <p:spPr>
          <a:xfrm>
            <a:off x="-613054" y="-401830"/>
            <a:ext cx="3644901" cy="3643823"/>
          </a:xfrm>
          <a:prstGeom prst="ellipse">
            <a:avLst/>
          </a:prstGeom>
          <a:noFill/>
          <a:ln>
            <a:noFill/>
          </a:ln>
          <a:effectLst>
            <a:reflection blurRad="0" dir="0" dist="0" endA="300" endPos="55000" kx="0" rotWithShape="0" algn="bl" stA="50000" stPos="0" sy="-100000" ky="0"/>
          </a:effectLst>
        </p:spPr>
      </p:pic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6"/>
          <p:cNvSpPr txBox="1"/>
          <p:nvPr>
            <p:ph type="title"/>
          </p:nvPr>
        </p:nvSpPr>
        <p:spPr>
          <a:xfrm>
            <a:off x="1519518" y="0"/>
            <a:ext cx="10661922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6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56"/>
          <p:cNvSpPr txBox="1"/>
          <p:nvPr>
            <p:ph idx="10" type="dt"/>
          </p:nvPr>
        </p:nvSpPr>
        <p:spPr>
          <a:xfrm>
            <a:off x="5171606" y="6303097"/>
            <a:ext cx="184878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6"/>
          <p:cNvSpPr txBox="1"/>
          <p:nvPr>
            <p:ph idx="11" type="ftr"/>
          </p:nvPr>
        </p:nvSpPr>
        <p:spPr>
          <a:xfrm>
            <a:off x="7066516" y="6303097"/>
            <a:ext cx="3860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7"/>
          <p:cNvSpPr txBox="1"/>
          <p:nvPr>
            <p:ph type="title"/>
          </p:nvPr>
        </p:nvSpPr>
        <p:spPr>
          <a:xfrm>
            <a:off x="1506071" y="0"/>
            <a:ext cx="1057326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7"/>
          <p:cNvSpPr txBox="1"/>
          <p:nvPr>
            <p:ph idx="1" type="body"/>
          </p:nvPr>
        </p:nvSpPr>
        <p:spPr>
          <a:xfrm>
            <a:off x="1539943" y="1828215"/>
            <a:ext cx="4846320" cy="42850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24180" lvl="0" marL="457200" algn="l">
              <a:spcBef>
                <a:spcPts val="560"/>
              </a:spcBef>
              <a:spcAft>
                <a:spcPts val="0"/>
              </a:spcAft>
              <a:buSzPts val="3080"/>
              <a:buFont typeface="Arial"/>
              <a:buChar char="•"/>
              <a:defRPr b="0"/>
            </a:lvl1pPr>
            <a:lvl2pPr indent="-396240" lvl="1" marL="914400" algn="l">
              <a:spcBef>
                <a:spcPts val="480"/>
              </a:spcBef>
              <a:spcAft>
                <a:spcPts val="0"/>
              </a:spcAft>
              <a:buSzPts val="2640"/>
              <a:buFont typeface="Arial"/>
              <a:buChar char="•"/>
              <a:defRPr/>
            </a:lvl2pPr>
            <a:lvl3pPr indent="-368300" lvl="2" marL="1371600" algn="l">
              <a:spcBef>
                <a:spcPts val="400"/>
              </a:spcBef>
              <a:spcAft>
                <a:spcPts val="0"/>
              </a:spcAft>
              <a:buSzPts val="2200"/>
              <a:buFont typeface="Arial"/>
              <a:buChar char="•"/>
              <a:defRPr/>
            </a:lvl3pPr>
            <a:lvl4pPr indent="-354330" lvl="3" marL="1828800" algn="l">
              <a:spcBef>
                <a:spcPts val="360"/>
              </a:spcBef>
              <a:spcAft>
                <a:spcPts val="0"/>
              </a:spcAft>
              <a:buSzPts val="1980"/>
              <a:buFont typeface="Arial"/>
              <a:buChar char="•"/>
              <a:defRPr/>
            </a:lvl4pPr>
            <a:lvl5pPr indent="-354329" lvl="4" marL="2286000" algn="l">
              <a:spcBef>
                <a:spcPts val="360"/>
              </a:spcBef>
              <a:spcAft>
                <a:spcPts val="0"/>
              </a:spcAft>
              <a:buSzPts val="1980"/>
              <a:buFont typeface="Arial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57"/>
          <p:cNvSpPr txBox="1"/>
          <p:nvPr>
            <p:ph idx="2" type="body"/>
          </p:nvPr>
        </p:nvSpPr>
        <p:spPr>
          <a:xfrm>
            <a:off x="6748883" y="1828800"/>
            <a:ext cx="4846320" cy="4295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24180" lvl="0" marL="457200" algn="l">
              <a:spcBef>
                <a:spcPts val="560"/>
              </a:spcBef>
              <a:spcAft>
                <a:spcPts val="0"/>
              </a:spcAft>
              <a:buSzPts val="3080"/>
              <a:buFont typeface="Arial"/>
              <a:buChar char="•"/>
              <a:defRPr b="0"/>
            </a:lvl1pPr>
            <a:lvl2pPr indent="-396240" lvl="1" marL="914400" algn="l">
              <a:spcBef>
                <a:spcPts val="480"/>
              </a:spcBef>
              <a:spcAft>
                <a:spcPts val="0"/>
              </a:spcAft>
              <a:buSzPts val="2640"/>
              <a:buFont typeface="Arial"/>
              <a:buChar char="•"/>
              <a:defRPr/>
            </a:lvl2pPr>
            <a:lvl3pPr indent="-368300" lvl="2" marL="1371600" algn="l">
              <a:spcBef>
                <a:spcPts val="400"/>
              </a:spcBef>
              <a:spcAft>
                <a:spcPts val="0"/>
              </a:spcAft>
              <a:buSzPts val="2200"/>
              <a:buFont typeface="Arial"/>
              <a:buChar char="•"/>
              <a:defRPr/>
            </a:lvl3pPr>
            <a:lvl4pPr indent="-354330" lvl="3" marL="1828800" algn="l">
              <a:spcBef>
                <a:spcPts val="360"/>
              </a:spcBef>
              <a:spcAft>
                <a:spcPts val="0"/>
              </a:spcAft>
              <a:buSzPts val="1980"/>
              <a:buFont typeface="Arial"/>
              <a:buChar char="•"/>
              <a:defRPr/>
            </a:lvl4pPr>
            <a:lvl5pPr indent="-354329" lvl="4" marL="2286000" algn="l">
              <a:spcBef>
                <a:spcPts val="360"/>
              </a:spcBef>
              <a:spcAft>
                <a:spcPts val="0"/>
              </a:spcAft>
              <a:buSzPts val="1980"/>
              <a:buFont typeface="Arial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57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57"/>
          <p:cNvSpPr txBox="1"/>
          <p:nvPr>
            <p:ph idx="10" type="dt"/>
          </p:nvPr>
        </p:nvSpPr>
        <p:spPr>
          <a:xfrm>
            <a:off x="5171606" y="6303097"/>
            <a:ext cx="184878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7"/>
          <p:cNvSpPr txBox="1"/>
          <p:nvPr>
            <p:ph idx="11" type="ftr"/>
          </p:nvPr>
        </p:nvSpPr>
        <p:spPr>
          <a:xfrm>
            <a:off x="7066516" y="6303097"/>
            <a:ext cx="3860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8"/>
          <p:cNvSpPr txBox="1"/>
          <p:nvPr>
            <p:ph type="title"/>
          </p:nvPr>
        </p:nvSpPr>
        <p:spPr>
          <a:xfrm>
            <a:off x="1506071" y="0"/>
            <a:ext cx="1057326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8"/>
          <p:cNvSpPr txBox="1"/>
          <p:nvPr>
            <p:ph idx="1" type="body"/>
          </p:nvPr>
        </p:nvSpPr>
        <p:spPr>
          <a:xfrm>
            <a:off x="1632301" y="1836055"/>
            <a:ext cx="4846320" cy="639762"/>
          </a:xfrm>
          <a:prstGeom prst="rect">
            <a:avLst/>
          </a:prstGeom>
          <a:solidFill>
            <a:srgbClr val="4C6E9D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200"/>
              <a:buNone/>
              <a:defRPr b="1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2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98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76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76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58"/>
          <p:cNvSpPr txBox="1"/>
          <p:nvPr>
            <p:ph idx="2" type="body"/>
          </p:nvPr>
        </p:nvSpPr>
        <p:spPr>
          <a:xfrm>
            <a:off x="6850087" y="1836055"/>
            <a:ext cx="4846320" cy="639762"/>
          </a:xfrm>
          <a:prstGeom prst="rect">
            <a:avLst/>
          </a:prstGeom>
          <a:solidFill>
            <a:srgbClr val="4C6E9D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200"/>
              <a:buNone/>
              <a:defRPr b="1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2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98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76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76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58"/>
          <p:cNvSpPr txBox="1"/>
          <p:nvPr>
            <p:ph idx="3" type="body"/>
          </p:nvPr>
        </p:nvSpPr>
        <p:spPr>
          <a:xfrm>
            <a:off x="1632301" y="2480581"/>
            <a:ext cx="4846320" cy="3781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6240" lvl="0" marL="457200" algn="l">
              <a:spcBef>
                <a:spcPts val="480"/>
              </a:spcBef>
              <a:spcAft>
                <a:spcPts val="0"/>
              </a:spcAft>
              <a:buSzPts val="2640"/>
              <a:buChar char="⚫"/>
              <a:defRPr b="0" sz="2400"/>
            </a:lvl1pPr>
            <a:lvl2pPr indent="-354330" lvl="1" marL="9144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2pPr>
            <a:lvl3pPr indent="-354330" lvl="2" marL="13716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3pPr>
            <a:lvl4pPr indent="-354330" lvl="3" marL="18288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4pPr>
            <a:lvl5pPr indent="-354329" lvl="4" marL="22860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58"/>
          <p:cNvSpPr txBox="1"/>
          <p:nvPr>
            <p:ph idx="4" type="body"/>
          </p:nvPr>
        </p:nvSpPr>
        <p:spPr>
          <a:xfrm>
            <a:off x="6850087" y="2480581"/>
            <a:ext cx="4846320" cy="3756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6240" lvl="0" marL="457200" algn="l">
              <a:spcBef>
                <a:spcPts val="480"/>
              </a:spcBef>
              <a:spcAft>
                <a:spcPts val="0"/>
              </a:spcAft>
              <a:buSzPts val="2640"/>
              <a:buChar char="⚫"/>
              <a:defRPr b="0" sz="2400"/>
            </a:lvl1pPr>
            <a:lvl2pPr indent="-354330" lvl="1" marL="9144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2pPr>
            <a:lvl3pPr indent="-354330" lvl="2" marL="13716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3pPr>
            <a:lvl4pPr indent="-354330" lvl="3" marL="18288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4pPr>
            <a:lvl5pPr indent="-354329" lvl="4" marL="22860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58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58"/>
          <p:cNvSpPr txBox="1"/>
          <p:nvPr>
            <p:ph idx="10" type="dt"/>
          </p:nvPr>
        </p:nvSpPr>
        <p:spPr>
          <a:xfrm>
            <a:off x="5171606" y="6303097"/>
            <a:ext cx="184878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8"/>
          <p:cNvSpPr txBox="1"/>
          <p:nvPr>
            <p:ph idx="11" type="ftr"/>
          </p:nvPr>
        </p:nvSpPr>
        <p:spPr>
          <a:xfrm>
            <a:off x="7066516" y="6303097"/>
            <a:ext cx="3860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9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59"/>
          <p:cNvSpPr txBox="1"/>
          <p:nvPr>
            <p:ph idx="10" type="dt"/>
          </p:nvPr>
        </p:nvSpPr>
        <p:spPr>
          <a:xfrm>
            <a:off x="5171606" y="6303097"/>
            <a:ext cx="184878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9"/>
          <p:cNvSpPr txBox="1"/>
          <p:nvPr>
            <p:ph idx="11" type="ftr"/>
          </p:nvPr>
        </p:nvSpPr>
        <p:spPr>
          <a:xfrm>
            <a:off x="7066516" y="6303097"/>
            <a:ext cx="3860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0"/>
          <p:cNvSpPr txBox="1"/>
          <p:nvPr>
            <p:ph type="title"/>
          </p:nvPr>
        </p:nvSpPr>
        <p:spPr>
          <a:xfrm>
            <a:off x="1652491" y="1447800"/>
            <a:ext cx="993993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D4F63"/>
              </a:buClr>
              <a:buSzPts val="4400"/>
              <a:buFont typeface="Verdana"/>
              <a:buNone/>
              <a:defRPr b="1" sz="4400">
                <a:solidFill>
                  <a:srgbClr val="0D4F6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0"/>
          <p:cNvSpPr txBox="1"/>
          <p:nvPr>
            <p:ph idx="1" type="body"/>
          </p:nvPr>
        </p:nvSpPr>
        <p:spPr>
          <a:xfrm>
            <a:off x="5282154" y="3129280"/>
            <a:ext cx="6310267" cy="289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6240" lvl="0" marL="457200" algn="l">
              <a:spcBef>
                <a:spcPts val="480"/>
              </a:spcBef>
              <a:spcAft>
                <a:spcPts val="0"/>
              </a:spcAft>
              <a:buSzPts val="2640"/>
              <a:buChar char="⚫"/>
              <a:defRPr sz="2400"/>
            </a:lvl1pPr>
            <a:lvl2pPr indent="-368300" lvl="1" marL="914400" algn="l">
              <a:spcBef>
                <a:spcPts val="400"/>
              </a:spcBef>
              <a:spcAft>
                <a:spcPts val="0"/>
              </a:spcAft>
              <a:buSzPts val="2200"/>
              <a:buChar char="⚫"/>
              <a:defRPr sz="2000"/>
            </a:lvl2pPr>
            <a:lvl3pPr indent="-354330" lvl="2" marL="13716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 sz="1800"/>
            </a:lvl3pPr>
            <a:lvl4pPr indent="-340360" lvl="3" marL="1828800" algn="l">
              <a:spcBef>
                <a:spcPts val="320"/>
              </a:spcBef>
              <a:spcAft>
                <a:spcPts val="0"/>
              </a:spcAft>
              <a:buSzPts val="1760"/>
              <a:buChar char="⚫"/>
              <a:defRPr sz="1600"/>
            </a:lvl4pPr>
            <a:lvl5pPr indent="-340360" lvl="4" marL="2286000" algn="l">
              <a:spcBef>
                <a:spcPts val="320"/>
              </a:spcBef>
              <a:spcAft>
                <a:spcPts val="0"/>
              </a:spcAft>
              <a:buSzPts val="1760"/>
              <a:buChar char="⚫"/>
              <a:defRPr sz="1600"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72" name="Google Shape;72;p60"/>
          <p:cNvSpPr txBox="1"/>
          <p:nvPr>
            <p:ph idx="2" type="body"/>
          </p:nvPr>
        </p:nvSpPr>
        <p:spPr>
          <a:xfrm>
            <a:off x="1652492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640"/>
              <a:buNone/>
              <a:defRPr b="1" sz="2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32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9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9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3" name="Google Shape;73;p60"/>
          <p:cNvSpPr txBox="1"/>
          <p:nvPr>
            <p:ph idx="10" type="dt"/>
          </p:nvPr>
        </p:nvSpPr>
        <p:spPr>
          <a:xfrm>
            <a:off x="11036975" y="6022514"/>
            <a:ext cx="113058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0"/>
          <p:cNvSpPr txBox="1"/>
          <p:nvPr>
            <p:ph idx="11" type="ftr"/>
          </p:nvPr>
        </p:nvSpPr>
        <p:spPr>
          <a:xfrm>
            <a:off x="7066516" y="6303097"/>
            <a:ext cx="3860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0"/>
          <p:cNvSpPr txBox="1"/>
          <p:nvPr>
            <p:ph idx="12" type="sldNum"/>
          </p:nvPr>
        </p:nvSpPr>
        <p:spPr>
          <a:xfrm>
            <a:off x="10948358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1"/>
          <p:cNvSpPr txBox="1"/>
          <p:nvPr>
            <p:ph type="title"/>
          </p:nvPr>
        </p:nvSpPr>
        <p:spPr>
          <a:xfrm>
            <a:off x="1611105" y="1881086"/>
            <a:ext cx="5092906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D4F63"/>
              </a:buClr>
              <a:buSzPts val="4000"/>
              <a:buFont typeface="Verdana"/>
              <a:buNone/>
              <a:defRPr b="1" sz="4000">
                <a:solidFill>
                  <a:srgbClr val="0D4F6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1"/>
          <p:cNvSpPr/>
          <p:nvPr>
            <p:ph idx="2" type="pic"/>
          </p:nvPr>
        </p:nvSpPr>
        <p:spPr>
          <a:xfrm>
            <a:off x="7716029" y="887506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79" name="Google Shape;79;p61"/>
          <p:cNvSpPr txBox="1"/>
          <p:nvPr>
            <p:ph idx="1" type="body"/>
          </p:nvPr>
        </p:nvSpPr>
        <p:spPr>
          <a:xfrm>
            <a:off x="1612152" y="3684494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640"/>
              <a:buNone/>
              <a:defRPr b="1" sz="2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32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9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9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0" name="Google Shape;80;p61"/>
          <p:cNvSpPr txBox="1"/>
          <p:nvPr>
            <p:ph idx="10" type="dt"/>
          </p:nvPr>
        </p:nvSpPr>
        <p:spPr>
          <a:xfrm>
            <a:off x="11036975" y="6022514"/>
            <a:ext cx="113058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1"/>
          <p:cNvSpPr txBox="1"/>
          <p:nvPr>
            <p:ph idx="11" type="ftr"/>
          </p:nvPr>
        </p:nvSpPr>
        <p:spPr>
          <a:xfrm>
            <a:off x="7066516" y="6303097"/>
            <a:ext cx="3860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1"/>
          <p:cNvSpPr txBox="1"/>
          <p:nvPr>
            <p:ph idx="12" type="sldNum"/>
          </p:nvPr>
        </p:nvSpPr>
        <p:spPr>
          <a:xfrm>
            <a:off x="10948358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2"/>
          <p:cNvSpPr/>
          <p:nvPr/>
        </p:nvSpPr>
        <p:spPr>
          <a:xfrm rot="-5400000">
            <a:off x="-3246119" y="3246120"/>
            <a:ext cx="6858000" cy="365760"/>
          </a:xfrm>
          <a:prstGeom prst="rect">
            <a:avLst/>
          </a:prstGeom>
          <a:solidFill>
            <a:srgbClr val="6F26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Software</a:t>
            </a:r>
            <a:endParaRPr b="1"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52"/>
          <p:cNvSpPr txBox="1"/>
          <p:nvPr>
            <p:ph idx="10" type="dt"/>
          </p:nvPr>
        </p:nvSpPr>
        <p:spPr>
          <a:xfrm>
            <a:off x="11036975" y="6022514"/>
            <a:ext cx="113058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2"/>
          <p:cNvSpPr txBox="1"/>
          <p:nvPr>
            <p:ph idx="11" type="ftr"/>
          </p:nvPr>
        </p:nvSpPr>
        <p:spPr>
          <a:xfrm>
            <a:off x="7066516" y="6303097"/>
            <a:ext cx="3860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2"/>
          <p:cNvSpPr txBox="1"/>
          <p:nvPr>
            <p:ph type="title"/>
          </p:nvPr>
        </p:nvSpPr>
        <p:spPr>
          <a:xfrm>
            <a:off x="1518163" y="100359"/>
            <a:ext cx="10673837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52"/>
          <p:cNvSpPr/>
          <p:nvPr/>
        </p:nvSpPr>
        <p:spPr>
          <a:xfrm>
            <a:off x="3048" y="1343212"/>
            <a:ext cx="12188952" cy="64008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Clipping" id="15" name="Google Shape;15;p52"/>
          <p:cNvPicPr preferRelativeResize="0"/>
          <p:nvPr/>
        </p:nvPicPr>
        <p:blipFill rotWithShape="1">
          <a:blip r:embed="rId1">
            <a:alphaModFix/>
          </a:blip>
          <a:srcRect b="5263" l="6701" r="8722" t="3884"/>
          <a:stretch/>
        </p:blipFill>
        <p:spPr>
          <a:xfrm>
            <a:off x="-3048" y="-232"/>
            <a:ext cx="1372006" cy="1371600"/>
          </a:xfrm>
          <a:prstGeom prst="ellipse">
            <a:avLst/>
          </a:prstGeom>
          <a:noFill/>
          <a:ln>
            <a:noFill/>
          </a:ln>
          <a:effectLst>
            <a:reflection blurRad="0" dir="0" dist="0" endA="300" endPos="55000" kx="0" rotWithShape="0" algn="bl" stA="50000" stPos="0" sy="-100000" ky="0"/>
          </a:effectLst>
        </p:spPr>
      </p:pic>
      <p:sp>
        <p:nvSpPr>
          <p:cNvPr id="16" name="Google Shape;16;p52"/>
          <p:cNvSpPr txBox="1"/>
          <p:nvPr>
            <p:ph idx="1" type="body"/>
          </p:nvPr>
        </p:nvSpPr>
        <p:spPr>
          <a:xfrm>
            <a:off x="1913384" y="1818748"/>
            <a:ext cx="9945665" cy="4307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2418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Noto Sans Symbols"/>
              <a:buChar char="⚫"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9624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⚫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683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433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324968"/>
              </a:buClr>
              <a:buSzPts val="198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4329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324968"/>
              </a:buClr>
              <a:buSzPts val="198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52"/>
          <p:cNvSpPr/>
          <p:nvPr/>
        </p:nvSpPr>
        <p:spPr>
          <a:xfrm>
            <a:off x="0" y="-157"/>
            <a:ext cx="12192000" cy="1371600"/>
          </a:xfrm>
          <a:prstGeom prst="rect">
            <a:avLst/>
          </a:prstGeom>
          <a:gradFill>
            <a:gsLst>
              <a:gs pos="0">
                <a:schemeClr val="lt1"/>
              </a:gs>
              <a:gs pos="6000">
                <a:schemeClr val="lt1"/>
              </a:gs>
              <a:gs pos="75000">
                <a:srgbClr val="C8D4E4">
                  <a:alpha val="60000"/>
                </a:srgbClr>
              </a:gs>
              <a:gs pos="95000">
                <a:srgbClr val="4C6E9D">
                  <a:alpha val="60000"/>
                </a:srgbClr>
              </a:gs>
              <a:gs pos="100000">
                <a:srgbClr val="344A6B">
                  <a:alpha val="8980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" name="Google Shape;18;p52"/>
          <p:cNvSpPr txBox="1"/>
          <p:nvPr>
            <p:ph idx="12" type="sldNum"/>
          </p:nvPr>
        </p:nvSpPr>
        <p:spPr>
          <a:xfrm>
            <a:off x="10948358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2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2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2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2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2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2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2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2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2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15.jpg"/><Relationship Id="rId5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slide" Target="/ppt/slides/slide31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Relationship Id="rId10" Type="http://schemas.openxmlformats.org/officeDocument/2006/relationships/image" Target="../media/image32.png"/><Relationship Id="rId9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35.png"/><Relationship Id="rId7" Type="http://schemas.openxmlformats.org/officeDocument/2006/relationships/image" Target="../media/image29.png"/><Relationship Id="rId8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/>
          <p:nvPr>
            <p:ph type="ctrTitle"/>
          </p:nvPr>
        </p:nvSpPr>
        <p:spPr>
          <a:xfrm>
            <a:off x="4475282" y="1084922"/>
            <a:ext cx="7716717" cy="28517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47794"/>
              </a:buClr>
              <a:buSzPts val="6000"/>
              <a:buFont typeface="Verdana"/>
              <a:buNone/>
            </a:pPr>
            <a:r>
              <a:rPr lang="en-US"/>
              <a:t>Networks and Communications</a:t>
            </a:r>
            <a:endParaRPr/>
          </a:p>
        </p:txBody>
      </p:sp>
      <p:sp>
        <p:nvSpPr>
          <p:cNvPr id="97" name="Google Shape;97;p1"/>
          <p:cNvSpPr txBox="1"/>
          <p:nvPr>
            <p:ph idx="1" type="body"/>
          </p:nvPr>
        </p:nvSpPr>
        <p:spPr>
          <a:xfrm>
            <a:off x="4486571" y="4356953"/>
            <a:ext cx="7705429" cy="477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0000"/>
              <a:buFont typeface="Verdana"/>
              <a:buNone/>
            </a:pPr>
            <a:r>
              <a:rPr lang="en-US"/>
              <a:t>Chapter 6</a:t>
            </a:r>
            <a:endParaRPr/>
          </a:p>
        </p:txBody>
      </p:sp>
      <p:sp>
        <p:nvSpPr>
          <p:cNvPr id="98" name="Google Shape;98;p1"/>
          <p:cNvSpPr txBox="1"/>
          <p:nvPr/>
        </p:nvSpPr>
        <p:spPr>
          <a:xfrm>
            <a:off x="375947" y="0"/>
            <a:ext cx="57419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400">
        <p14:doors dir="vert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Communication Channels </a:t>
            </a:r>
            <a:endParaRPr/>
          </a:p>
        </p:txBody>
      </p:sp>
      <p:sp>
        <p:nvSpPr>
          <p:cNvPr id="185" name="Google Shape;185;p10"/>
          <p:cNvSpPr txBox="1"/>
          <p:nvPr>
            <p:ph idx="1" type="body"/>
          </p:nvPr>
        </p:nvSpPr>
        <p:spPr>
          <a:xfrm>
            <a:off x="1506071" y="1703935"/>
            <a:ext cx="9508175" cy="4308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3080"/>
              <a:buChar char="⚫"/>
            </a:pPr>
            <a:r>
              <a:rPr lang="en-US" sz="2800"/>
              <a:t>Communication channels carry the data from one computer to another; essential element of every communication system</a:t>
            </a:r>
            <a:endParaRPr/>
          </a:p>
          <a:p>
            <a:pPr indent="-274320" lvl="0" marL="274320" rtl="0" algn="l">
              <a:spcBef>
                <a:spcPts val="560"/>
              </a:spcBef>
              <a:spcAft>
                <a:spcPts val="0"/>
              </a:spcAft>
              <a:buSzPts val="3080"/>
              <a:buChar char="⚫"/>
            </a:pPr>
            <a:r>
              <a:rPr lang="en-US" sz="2800"/>
              <a:t>Two categories of communication channels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 sz="2400"/>
              <a:t>Physical Connections using wire or cable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 sz="2400"/>
              <a:t>Wireless Connections</a:t>
            </a:r>
            <a:endParaRPr/>
          </a:p>
          <a:p>
            <a:pPr indent="-78740" lvl="0" marL="274320" rtl="0" algn="l">
              <a:spcBef>
                <a:spcPts val="560"/>
              </a:spcBef>
              <a:spcAft>
                <a:spcPts val="0"/>
              </a:spcAft>
              <a:buSzPts val="308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Physical Connections</a:t>
            </a:r>
            <a:endParaRPr/>
          </a:p>
        </p:txBody>
      </p:sp>
      <p:sp>
        <p:nvSpPr>
          <p:cNvPr id="192" name="Google Shape;192;p11"/>
          <p:cNvSpPr txBox="1"/>
          <p:nvPr>
            <p:ph idx="1" type="body"/>
          </p:nvPr>
        </p:nvSpPr>
        <p:spPr>
          <a:xfrm>
            <a:off x="1506071" y="1646237"/>
            <a:ext cx="695212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0000"/>
              <a:buNone/>
            </a:pPr>
            <a:r>
              <a:rPr lang="en-US" sz="2800"/>
              <a:t>Physical connection between sending and receiving device include</a:t>
            </a:r>
            <a:endParaRPr/>
          </a:p>
          <a:p>
            <a:pPr indent="-274320" lvl="0" marL="274320" rtl="0" algn="l">
              <a:spcBef>
                <a:spcPts val="518"/>
              </a:spcBef>
              <a:spcAft>
                <a:spcPts val="0"/>
              </a:spcAft>
              <a:buSzPct val="110000"/>
              <a:buChar char="⚫"/>
            </a:pPr>
            <a:r>
              <a:rPr lang="en-US" sz="2800"/>
              <a:t>Twisted pair cable: two pairs of copper wire twisted together</a:t>
            </a:r>
            <a:endParaRPr/>
          </a:p>
          <a:p>
            <a:pPr indent="-285750" lvl="1" marL="742950" rtl="0" algn="l">
              <a:spcBef>
                <a:spcPts val="444"/>
              </a:spcBef>
              <a:spcAft>
                <a:spcPts val="0"/>
              </a:spcAft>
              <a:buSzPct val="110000"/>
              <a:buChar char="⚫"/>
            </a:pPr>
            <a:r>
              <a:rPr lang="en-US" sz="2400"/>
              <a:t>Telephone lines</a:t>
            </a:r>
            <a:endParaRPr/>
          </a:p>
          <a:p>
            <a:pPr indent="-285750" lvl="1" marL="742950" rtl="0" algn="l">
              <a:spcBef>
                <a:spcPts val="444"/>
              </a:spcBef>
              <a:spcAft>
                <a:spcPts val="0"/>
              </a:spcAft>
              <a:buSzPct val="110000"/>
              <a:buChar char="⚫"/>
            </a:pPr>
            <a:r>
              <a:rPr lang="en-US" sz="2400"/>
              <a:t>Ethernet cables</a:t>
            </a:r>
            <a:endParaRPr/>
          </a:p>
          <a:p>
            <a:pPr indent="-274320" lvl="0" marL="274320" rtl="0" algn="l">
              <a:spcBef>
                <a:spcPts val="518"/>
              </a:spcBef>
              <a:spcAft>
                <a:spcPts val="0"/>
              </a:spcAft>
              <a:buSzPct val="110000"/>
              <a:buChar char="⚫"/>
            </a:pPr>
            <a:r>
              <a:rPr lang="en-US" sz="2800"/>
              <a:t>Coaxial cable: single solid copper core</a:t>
            </a:r>
            <a:endParaRPr/>
          </a:p>
          <a:p>
            <a:pPr indent="-285750" lvl="1" marL="742950" rtl="0" algn="l">
              <a:spcBef>
                <a:spcPts val="444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Cable TV</a:t>
            </a:r>
            <a:endParaRPr/>
          </a:p>
          <a:p>
            <a:pPr indent="-274320" lvl="0" marL="274320" rtl="0" algn="l">
              <a:spcBef>
                <a:spcPts val="518"/>
              </a:spcBef>
              <a:spcAft>
                <a:spcPts val="0"/>
              </a:spcAft>
              <a:buSzPct val="110000"/>
              <a:buChar char="⚫"/>
            </a:pPr>
            <a:r>
              <a:rPr lang="en-US" sz="2800"/>
              <a:t>Fiber-optic cable: tiny glass tubes</a:t>
            </a:r>
            <a:endParaRPr/>
          </a:p>
          <a:p>
            <a:pPr indent="-285750" lvl="1" marL="742950" rtl="0" algn="l">
              <a:spcBef>
                <a:spcPts val="444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Faster and more reliable than coax</a:t>
            </a:r>
            <a:endParaRPr/>
          </a:p>
          <a:p>
            <a:pPr indent="-285750" lvl="1" marL="742950" rtl="0" algn="l">
              <a:spcBef>
                <a:spcPts val="444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Rapidly twisted pair</a:t>
            </a:r>
            <a:br>
              <a:rPr lang="en-US"/>
            </a:br>
            <a:endParaRPr/>
          </a:p>
        </p:txBody>
      </p:sp>
      <p:grpSp>
        <p:nvGrpSpPr>
          <p:cNvPr id="193" name="Google Shape;193;p11"/>
          <p:cNvGrpSpPr/>
          <p:nvPr/>
        </p:nvGrpSpPr>
        <p:grpSpPr>
          <a:xfrm>
            <a:off x="8415757" y="1694956"/>
            <a:ext cx="3537945" cy="4423211"/>
            <a:chOff x="8415757" y="1694956"/>
            <a:chExt cx="3658109" cy="4629447"/>
          </a:xfrm>
        </p:grpSpPr>
        <p:pic>
          <p:nvPicPr>
            <p:cNvPr descr="Graphic of an ethernet cable " id="194" name="Google Shape;194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15757" y="1694956"/>
              <a:ext cx="3403806" cy="1012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phic of a coaxial cable " id="195" name="Google Shape;195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17859" y="2937564"/>
              <a:ext cx="3318140" cy="1161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phic of a fiber optic cable." id="196" name="Google Shape;196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500134" y="4346085"/>
              <a:ext cx="3573732" cy="197831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 of a microwave dish / tower." id="202" name="Google Shape;20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9535" y="1924682"/>
            <a:ext cx="3372626" cy="45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2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Wireless Connections</a:t>
            </a:r>
            <a:endParaRPr/>
          </a:p>
        </p:txBody>
      </p:sp>
      <p:sp>
        <p:nvSpPr>
          <p:cNvPr id="204" name="Google Shape;204;p12"/>
          <p:cNvSpPr txBox="1"/>
          <p:nvPr>
            <p:ph idx="1" type="body"/>
          </p:nvPr>
        </p:nvSpPr>
        <p:spPr>
          <a:xfrm>
            <a:off x="1506071" y="1676400"/>
            <a:ext cx="7803182" cy="4481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80"/>
              <a:buNone/>
            </a:pPr>
            <a:r>
              <a:rPr lang="en-US"/>
              <a:t>Wireless connections do not use a solid substance to connect; uses the air itself. Most use radio waves to communicate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SzPts val="308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SzPts val="3080"/>
              <a:buNone/>
            </a:pPr>
            <a:r>
              <a:t/>
            </a:r>
            <a:endParaRPr/>
          </a:p>
        </p:txBody>
      </p:sp>
      <p:pic>
        <p:nvPicPr>
          <p:cNvPr descr="Y:\Graphics\Powerpoint\MH_DCM\MH_DCM-TEXTEDIT PROJECTS\O'LEARY_26e\Final files\chapt08\chapt00_labeled\ole63650_08_06.jpg" id="205" name="Google Shape;20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4799" y="3116448"/>
            <a:ext cx="4334934" cy="3326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Primary Wireless Technology</a:t>
            </a:r>
            <a:endParaRPr/>
          </a:p>
        </p:txBody>
      </p:sp>
      <p:sp>
        <p:nvSpPr>
          <p:cNvPr id="212" name="Google Shape;212;p13"/>
          <p:cNvSpPr txBox="1"/>
          <p:nvPr>
            <p:ph idx="1" type="body"/>
          </p:nvPr>
        </p:nvSpPr>
        <p:spPr>
          <a:xfrm>
            <a:off x="2074225" y="1817225"/>
            <a:ext cx="9508175" cy="4308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Bluetooth (short-range)</a:t>
            </a:r>
            <a:endParaRPr/>
          </a:p>
          <a:p>
            <a:pPr indent="-285750" lvl="1" marL="742950" rtl="0" algn="l">
              <a:spcBef>
                <a:spcPts val="300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Radio communication standard</a:t>
            </a:r>
            <a:endParaRPr/>
          </a:p>
          <a:p>
            <a:pPr indent="-274320" lvl="0" marL="274320" rtl="0" algn="l">
              <a:spcBef>
                <a:spcPts val="350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Wi-Fi (wireless fidelity)</a:t>
            </a:r>
            <a:endParaRPr/>
          </a:p>
          <a:p>
            <a:pPr indent="-285750" lvl="1" marL="742950" rtl="0" algn="l">
              <a:spcBef>
                <a:spcPts val="300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Uses high frequency radio </a:t>
            </a:r>
            <a:endParaRPr/>
          </a:p>
          <a:p>
            <a:pPr indent="-274320" lvl="0" marL="274320" rtl="0" algn="l">
              <a:spcBef>
                <a:spcPts val="350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Microwave</a:t>
            </a:r>
            <a:endParaRPr/>
          </a:p>
          <a:p>
            <a:pPr indent="-285750" lvl="1" marL="742950" rtl="0" algn="l">
              <a:spcBef>
                <a:spcPts val="300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Uses high frequency radio wave signals</a:t>
            </a:r>
            <a:endParaRPr/>
          </a:p>
          <a:p>
            <a:pPr indent="-34290" lvl="0" marL="34290" rtl="0" algn="l">
              <a:spcBef>
                <a:spcPts val="350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WiMax (extends Wi-Fi)</a:t>
            </a:r>
            <a:endParaRPr/>
          </a:p>
          <a:p>
            <a:pPr indent="-285749" lvl="1" marL="502919" rtl="0" algn="l">
              <a:spcBef>
                <a:spcPts val="300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New standard that uses microwave to extend WiFi range</a:t>
            </a:r>
            <a:endParaRPr/>
          </a:p>
          <a:p>
            <a:pPr indent="-34290" lvl="0" marL="34290" rtl="0" algn="l">
              <a:spcBef>
                <a:spcPts val="350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Cellular</a:t>
            </a:r>
            <a:endParaRPr/>
          </a:p>
          <a:p>
            <a:pPr indent="-285749" lvl="1" marL="502919" rtl="0" algn="l">
              <a:spcBef>
                <a:spcPts val="300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Use multiple antennae to communication</a:t>
            </a:r>
            <a:endParaRPr/>
          </a:p>
          <a:p>
            <a:pPr indent="-274320" lvl="0" marL="274320" rtl="0" algn="l">
              <a:spcBef>
                <a:spcPts val="350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Satellite</a:t>
            </a:r>
            <a:endParaRPr/>
          </a:p>
          <a:p>
            <a:pPr indent="-285750" lvl="1" marL="742950" rtl="0" algn="l">
              <a:spcBef>
                <a:spcPts val="300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Uses satellites as microwave relay stations</a:t>
            </a:r>
            <a:endParaRPr/>
          </a:p>
          <a:p>
            <a:pPr indent="-274320" lvl="0" marL="274320" rtl="0" algn="l">
              <a:spcBef>
                <a:spcPts val="350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Infrared</a:t>
            </a:r>
            <a:endParaRPr/>
          </a:p>
          <a:p>
            <a:pPr indent="-285750" lvl="1" marL="742950" rtl="0" algn="l">
              <a:spcBef>
                <a:spcPts val="300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Use infrared light wants to communication over short distances</a:t>
            </a:r>
            <a:endParaRPr/>
          </a:p>
          <a:p>
            <a:pPr indent="-274320" lvl="0" marL="274320" rtl="0" algn="l">
              <a:spcBef>
                <a:spcPts val="350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GPS</a:t>
            </a:r>
            <a:endParaRPr/>
          </a:p>
          <a:p>
            <a:pPr indent="-285750" lvl="1" marL="742950" rtl="0" algn="l">
              <a:spcBef>
                <a:spcPts val="300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Determine geographic location of the devices</a:t>
            </a:r>
            <a:endParaRPr/>
          </a:p>
          <a:p>
            <a:pPr indent="-152082" lvl="0" marL="274320" rtl="0" algn="l">
              <a:spcBef>
                <a:spcPts val="350"/>
              </a:spcBef>
              <a:spcAft>
                <a:spcPts val="0"/>
              </a:spcAft>
              <a:buSzPct val="110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Connection Devices</a:t>
            </a:r>
            <a:endParaRPr/>
          </a:p>
        </p:txBody>
      </p:sp>
      <p:sp>
        <p:nvSpPr>
          <p:cNvPr id="219" name="Google Shape;219;p14"/>
          <p:cNvSpPr txBox="1"/>
          <p:nvPr>
            <p:ph idx="1" type="body"/>
          </p:nvPr>
        </p:nvSpPr>
        <p:spPr>
          <a:xfrm>
            <a:off x="1506071" y="1676400"/>
            <a:ext cx="8993004" cy="4393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80"/>
              <a:buNone/>
            </a:pPr>
            <a:r>
              <a:rPr lang="en-US"/>
              <a:t>Devices need to convert digital signal to analog</a:t>
            </a:r>
            <a:endParaRPr/>
          </a:p>
          <a:p>
            <a:pPr indent="-274320" lvl="0" marL="274320" rtl="0" algn="l">
              <a:spcBef>
                <a:spcPts val="560"/>
              </a:spcBef>
              <a:spcAft>
                <a:spcPts val="0"/>
              </a:spcAft>
              <a:buSzPts val="3080"/>
              <a:buChar char="⚫"/>
            </a:pPr>
            <a:r>
              <a:rPr lang="en-US"/>
              <a:t>Modem – </a:t>
            </a:r>
            <a:r>
              <a:rPr i="1" lang="en-US"/>
              <a:t>modulator-demodulator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Modulation is the process of converting from digital to analog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Demodulation is the process of converting from analog to digital</a:t>
            </a:r>
            <a:endParaRPr/>
          </a:p>
          <a:p>
            <a:pPr indent="-274320" lvl="0" marL="274320" rtl="0" algn="l">
              <a:spcBef>
                <a:spcPts val="560"/>
              </a:spcBef>
              <a:spcAft>
                <a:spcPts val="0"/>
              </a:spcAft>
              <a:buSzPts val="3080"/>
              <a:buChar char="⚫"/>
            </a:pPr>
            <a:r>
              <a:rPr lang="en-US"/>
              <a:t>Transfer rate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Speed in which modems transfer data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Usually measured in megabits per second (Mbps)</a:t>
            </a:r>
            <a:endParaRPr/>
          </a:p>
          <a:p>
            <a:pPr indent="-118109" lvl="1" marL="742950" rtl="0" algn="l">
              <a:spcBef>
                <a:spcPts val="480"/>
              </a:spcBef>
              <a:spcAft>
                <a:spcPts val="0"/>
              </a:spcAft>
              <a:buSzPts val="264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Types of Modems</a:t>
            </a:r>
            <a:endParaRPr/>
          </a:p>
        </p:txBody>
      </p:sp>
      <p:sp>
        <p:nvSpPr>
          <p:cNvPr id="226" name="Google Shape;226;p15"/>
          <p:cNvSpPr txBox="1"/>
          <p:nvPr>
            <p:ph idx="1" type="body"/>
          </p:nvPr>
        </p:nvSpPr>
        <p:spPr>
          <a:xfrm>
            <a:off x="2074225" y="1817225"/>
            <a:ext cx="5318093" cy="4308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3080"/>
              <a:buChar char="⚫"/>
            </a:pPr>
            <a:r>
              <a:rPr lang="en-US"/>
              <a:t>Types of Modems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Digital subscriber line (DSL)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SzPts val="2200"/>
              <a:buChar char="⚫"/>
            </a:pPr>
            <a:r>
              <a:rPr lang="en-US"/>
              <a:t>High speed telephone lines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Cable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SzPts val="2200"/>
              <a:buChar char="⚫"/>
            </a:pPr>
            <a:r>
              <a:rPr lang="en-US"/>
              <a:t>Uses coaxial cable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Wireless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SzPts val="2200"/>
              <a:buChar char="⚫"/>
            </a:pPr>
            <a:r>
              <a:rPr lang="en-US"/>
              <a:t>Also known as WWAN</a:t>
            </a:r>
            <a:endParaRPr/>
          </a:p>
          <a:p>
            <a:pPr indent="-78740" lvl="0" marL="274320" rtl="0" algn="l">
              <a:spcBef>
                <a:spcPts val="560"/>
              </a:spcBef>
              <a:spcAft>
                <a:spcPts val="0"/>
              </a:spcAft>
              <a:buSzPts val="3080"/>
              <a:buNone/>
            </a:pPr>
            <a:r>
              <a:t/>
            </a:r>
            <a:endParaRPr/>
          </a:p>
        </p:txBody>
      </p:sp>
      <p:pic>
        <p:nvPicPr>
          <p:cNvPr descr="Screen Clipping" id="227" name="Google Shape;22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8330" y="1707119"/>
            <a:ext cx="4392736" cy="3443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Connection Device Signals</a:t>
            </a:r>
            <a:endParaRPr/>
          </a:p>
        </p:txBody>
      </p:sp>
      <p:sp>
        <p:nvSpPr>
          <p:cNvPr id="234" name="Google Shape;234;p16"/>
          <p:cNvSpPr txBox="1"/>
          <p:nvPr>
            <p:ph idx="1" type="body"/>
          </p:nvPr>
        </p:nvSpPr>
        <p:spPr>
          <a:xfrm>
            <a:off x="1506071" y="1828800"/>
            <a:ext cx="9508175" cy="4308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3080"/>
              <a:buChar char="⚫"/>
            </a:pPr>
            <a:r>
              <a:rPr lang="en-US"/>
              <a:t>Types of signals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Analog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Digital</a:t>
            </a:r>
            <a:endParaRPr/>
          </a:p>
          <a:p>
            <a:pPr indent="-274320" lvl="0" marL="274320" rtl="0" algn="l">
              <a:spcBef>
                <a:spcPts val="560"/>
              </a:spcBef>
              <a:spcAft>
                <a:spcPts val="0"/>
              </a:spcAft>
              <a:buSzPts val="3080"/>
              <a:buChar char="⚫"/>
            </a:pPr>
            <a:r>
              <a:rPr lang="en-US"/>
              <a:t>Transfer rates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Mbps – million bits per second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Gbps – billion bits per second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Tbps – trillion bits per second</a:t>
            </a:r>
            <a:endParaRPr/>
          </a:p>
          <a:p>
            <a:pPr indent="-118109" lvl="1" marL="742950" rtl="0" algn="l">
              <a:spcBef>
                <a:spcPts val="480"/>
              </a:spcBef>
              <a:spcAft>
                <a:spcPts val="0"/>
              </a:spcAft>
              <a:buSzPts val="2640"/>
              <a:buNone/>
            </a:pPr>
            <a:r>
              <a:t/>
            </a:r>
            <a:endParaRPr/>
          </a:p>
          <a:p>
            <a:pPr indent="-118109" lvl="1" marL="742950" rtl="0" algn="l">
              <a:spcBef>
                <a:spcPts val="480"/>
              </a:spcBef>
              <a:spcAft>
                <a:spcPts val="0"/>
              </a:spcAft>
              <a:buSzPts val="2640"/>
              <a:buNone/>
            </a:pPr>
            <a:r>
              <a:t/>
            </a:r>
            <a:endParaRPr/>
          </a:p>
        </p:txBody>
      </p:sp>
      <p:pic>
        <p:nvPicPr>
          <p:cNvPr descr="Graphic representing an analog and a digital signal" id="235" name="Google Shape;23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5335" y="1650471"/>
            <a:ext cx="4261040" cy="4657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Connection Services - Corporations</a:t>
            </a:r>
            <a:endParaRPr/>
          </a:p>
        </p:txBody>
      </p:sp>
      <p:sp>
        <p:nvSpPr>
          <p:cNvPr id="242" name="Google Shape;242;p17"/>
          <p:cNvSpPr txBox="1"/>
          <p:nvPr>
            <p:ph idx="1" type="body"/>
          </p:nvPr>
        </p:nvSpPr>
        <p:spPr>
          <a:xfrm>
            <a:off x="1600200" y="1752599"/>
            <a:ext cx="9508175" cy="48248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3080"/>
              <a:buChar char="⚫"/>
            </a:pPr>
            <a:r>
              <a:rPr lang="en-US"/>
              <a:t>Leased lines </a:t>
            </a:r>
            <a:endParaRPr>
              <a:solidFill>
                <a:schemeClr val="accent1"/>
              </a:solidFill>
            </a:endParaRPr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T1 combined to form T3 and DS3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Have been replaced by OC lines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SzPts val="2200"/>
              <a:buChar char="⚫"/>
            </a:pPr>
            <a:r>
              <a:rPr lang="en-US"/>
              <a:t>Faster optical carrier lines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Higher capacity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SzPts val="2200"/>
              <a:buChar char="⚫"/>
            </a:pPr>
            <a:r>
              <a:rPr lang="en-US"/>
              <a:t>Not affordable for individuals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Connection Services - Individuals</a:t>
            </a:r>
            <a:endParaRPr/>
          </a:p>
        </p:txBody>
      </p:sp>
      <p:sp>
        <p:nvSpPr>
          <p:cNvPr id="249" name="Google Shape;249;p18"/>
          <p:cNvSpPr txBox="1"/>
          <p:nvPr>
            <p:ph idx="1" type="body"/>
          </p:nvPr>
        </p:nvSpPr>
        <p:spPr>
          <a:xfrm>
            <a:off x="2074225" y="1817225"/>
            <a:ext cx="9508175" cy="4308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Digital subscriber line (DSL)</a:t>
            </a:r>
            <a:endParaRPr/>
          </a:p>
          <a:p>
            <a:pPr indent="-285750" lvl="1" marL="742950" rtl="0" algn="l">
              <a:spcBef>
                <a:spcPts val="408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Uses phone lines </a:t>
            </a:r>
            <a:endParaRPr/>
          </a:p>
          <a:p>
            <a:pPr indent="-285750" lvl="1" marL="742950" rtl="0" algn="l">
              <a:spcBef>
                <a:spcPts val="408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ADSL is most widely used type of DSL 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Cable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Uses existing TV cable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Faster than DSL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Satellite connection services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Use almost anywhere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Slower than DSL and cable modem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Cellular Services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3G, 4G and 5G cellular network connectivity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Fiber Optic Service (FiOS)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New technology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Google and Verizon </a:t>
            </a:r>
            <a:endParaRPr/>
          </a:p>
          <a:p>
            <a:pPr indent="-108077" lvl="0" marL="274320" rtl="0" algn="l">
              <a:spcBef>
                <a:spcPts val="476"/>
              </a:spcBef>
              <a:spcAft>
                <a:spcPts val="0"/>
              </a:spcAft>
              <a:buSzPct val="110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9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Data Transmission</a:t>
            </a:r>
            <a:endParaRPr/>
          </a:p>
        </p:txBody>
      </p:sp>
      <p:sp>
        <p:nvSpPr>
          <p:cNvPr id="256" name="Google Shape;256;p19"/>
          <p:cNvSpPr txBox="1"/>
          <p:nvPr>
            <p:ph idx="1" type="body"/>
          </p:nvPr>
        </p:nvSpPr>
        <p:spPr>
          <a:xfrm>
            <a:off x="1506071" y="1752600"/>
            <a:ext cx="9508175" cy="4308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0000"/>
              <a:buNone/>
            </a:pPr>
            <a:r>
              <a:rPr lang="en-US" sz="2800"/>
              <a:t>Factors that affect data transmission</a:t>
            </a:r>
            <a:endParaRPr/>
          </a:p>
          <a:p>
            <a:pPr indent="-274320" lvl="0" marL="274320" rtl="0" algn="l">
              <a:spcBef>
                <a:spcPts val="518"/>
              </a:spcBef>
              <a:spcAft>
                <a:spcPts val="0"/>
              </a:spcAft>
              <a:buSzPct val="110000"/>
              <a:buChar char="⚫"/>
            </a:pPr>
            <a:r>
              <a:rPr lang="en-US" sz="2800"/>
              <a:t>Bandwidth is how much information can move across the communication channel in a given amount of time</a:t>
            </a:r>
            <a:endParaRPr/>
          </a:p>
          <a:p>
            <a:pPr indent="-285750" lvl="1" marL="742950" rtl="0" algn="l">
              <a:spcBef>
                <a:spcPts val="444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Measurement of the width or capacity of the communication channel</a:t>
            </a:r>
            <a:endParaRPr/>
          </a:p>
          <a:p>
            <a:pPr indent="-285750" lvl="1" marL="742950" rtl="0" algn="l">
              <a:spcBef>
                <a:spcPts val="444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Categories of bandwidth</a:t>
            </a:r>
            <a:endParaRPr/>
          </a:p>
          <a:p>
            <a:pPr indent="-228600" lvl="2" marL="1143000" rtl="0" algn="l">
              <a:spcBef>
                <a:spcPts val="370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Voiceband (or low bandwidth) – standard telephone</a:t>
            </a:r>
            <a:endParaRPr/>
          </a:p>
          <a:p>
            <a:pPr indent="-228600" lvl="2" marL="1143000" rtl="0" algn="l">
              <a:spcBef>
                <a:spcPts val="370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Medium band – leased lines for high-speed</a:t>
            </a:r>
            <a:endParaRPr/>
          </a:p>
          <a:p>
            <a:pPr indent="-228600" lvl="3" marL="1600200" rtl="0" algn="l">
              <a:spcBef>
                <a:spcPts val="333"/>
              </a:spcBef>
              <a:spcAft>
                <a:spcPts val="0"/>
              </a:spcAft>
              <a:buSzPct val="109999"/>
              <a:buChar char="⚫"/>
            </a:pPr>
            <a:r>
              <a:rPr lang="en-US"/>
              <a:t>Mid-range computer and mainframes</a:t>
            </a:r>
            <a:endParaRPr/>
          </a:p>
          <a:p>
            <a:pPr indent="-228600" lvl="2" marL="1143000" rtl="0" algn="l">
              <a:spcBef>
                <a:spcPts val="370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Broadband for DSL, cable, satellite connections to the Internet</a:t>
            </a:r>
            <a:endParaRPr/>
          </a:p>
          <a:p>
            <a:pPr indent="-228600" lvl="2" marL="1143000" rtl="0" algn="l">
              <a:spcBef>
                <a:spcPts val="370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Baseband for individual connections for computers in close range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Chapter 6 Overview</a:t>
            </a:r>
            <a:endParaRPr/>
          </a:p>
        </p:txBody>
      </p:sp>
      <p:sp>
        <p:nvSpPr>
          <p:cNvPr id="105" name="Google Shape;105;p2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06" name="Google Shape;106;p2"/>
          <p:cNvGrpSpPr/>
          <p:nvPr/>
        </p:nvGrpSpPr>
        <p:grpSpPr>
          <a:xfrm>
            <a:off x="1506071" y="2000028"/>
            <a:ext cx="9508175" cy="4577388"/>
            <a:chOff x="0" y="5869"/>
            <a:chExt cx="9508175" cy="4577388"/>
          </a:xfrm>
        </p:grpSpPr>
        <p:sp>
          <p:nvSpPr>
            <p:cNvPr id="107" name="Google Shape;107;p2"/>
            <p:cNvSpPr/>
            <p:nvPr/>
          </p:nvSpPr>
          <p:spPr>
            <a:xfrm>
              <a:off x="0" y="5869"/>
              <a:ext cx="9508175" cy="1204281"/>
            </a:xfrm>
            <a:prstGeom prst="roundRect">
              <a:avLst>
                <a:gd fmla="val 10000" name="adj"/>
              </a:avLst>
            </a:prstGeom>
            <a:solidFill>
              <a:srgbClr val="CBCD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36167" y="393312"/>
              <a:ext cx="429394" cy="42939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901729" y="217651"/>
              <a:ext cx="4278678" cy="780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901729" y="217651"/>
              <a:ext cx="4278678" cy="780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2625" lIns="82625" spcFirstLastPara="1" rIns="82625" wrap="square" tIns="826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Part 1 : Communications</a:t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180408" y="217651"/>
              <a:ext cx="4326885" cy="780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 txBox="1"/>
            <p:nvPr/>
          </p:nvSpPr>
          <p:spPr>
            <a:xfrm>
              <a:off x="5180408" y="217651"/>
              <a:ext cx="4326885" cy="780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2625" lIns="82625" spcFirstLastPara="1" rIns="82625" wrap="square" tIns="826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Communication Systems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Connectivity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Channels</a:t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0" y="1526185"/>
              <a:ext cx="9508175" cy="1118753"/>
            </a:xfrm>
            <a:prstGeom prst="roundRect">
              <a:avLst>
                <a:gd fmla="val 10000" name="adj"/>
              </a:avLst>
            </a:prstGeom>
            <a:solidFill>
              <a:srgbClr val="CBCD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36167" y="1750009"/>
              <a:ext cx="429394" cy="42939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901729" y="1574348"/>
              <a:ext cx="4278678" cy="780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901729" y="1574348"/>
              <a:ext cx="4278678" cy="780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2625" lIns="82625" spcFirstLastPara="1" rIns="82625" wrap="square" tIns="826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Part 2: Network</a:t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181289" y="1677332"/>
              <a:ext cx="4326885" cy="780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 txBox="1"/>
            <p:nvPr/>
          </p:nvSpPr>
          <p:spPr>
            <a:xfrm>
              <a:off x="5181289" y="1677332"/>
              <a:ext cx="4326885" cy="780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2625" lIns="82625" spcFirstLastPara="1" rIns="82625" wrap="square" tIns="826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Terminologies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Types of network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Network strategies</a:t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0" y="2795719"/>
              <a:ext cx="9508175" cy="882227"/>
            </a:xfrm>
            <a:prstGeom prst="roundRect">
              <a:avLst>
                <a:gd fmla="val 10000" name="adj"/>
              </a:avLst>
            </a:prstGeom>
            <a:solidFill>
              <a:srgbClr val="CBCD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47610" y="2938216"/>
              <a:ext cx="429394" cy="42939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901729" y="2770017"/>
              <a:ext cx="8605564" cy="780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901729" y="2770017"/>
              <a:ext cx="8605564" cy="780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2625" lIns="82625" spcFirstLastPara="1" rIns="82625" wrap="square" tIns="826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Part 3: Careers in IT</a:t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0" y="3802539"/>
              <a:ext cx="9508175" cy="780718"/>
            </a:xfrm>
            <a:prstGeom prst="roundRect">
              <a:avLst>
                <a:gd fmla="val 10000" name="adj"/>
              </a:avLst>
            </a:prstGeom>
            <a:solidFill>
              <a:srgbClr val="CBCD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36167" y="3972331"/>
              <a:ext cx="429394" cy="429394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901729" y="3796670"/>
              <a:ext cx="8605564" cy="780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 txBox="1"/>
            <p:nvPr/>
          </p:nvSpPr>
          <p:spPr>
            <a:xfrm>
              <a:off x="901729" y="3796670"/>
              <a:ext cx="8605564" cy="780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2625" lIns="82625" spcFirstLastPara="1" rIns="82625" wrap="square" tIns="826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Part 4: Trends in Network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en-US"/>
              <a:t>Making IT Work for You ~ Mobile Office</a:t>
            </a:r>
            <a:endParaRPr/>
          </a:p>
        </p:txBody>
      </p:sp>
      <p:sp>
        <p:nvSpPr>
          <p:cNvPr id="263" name="Google Shape;263;p20"/>
          <p:cNvSpPr txBox="1"/>
          <p:nvPr>
            <p:ph idx="1" type="body"/>
          </p:nvPr>
        </p:nvSpPr>
        <p:spPr>
          <a:xfrm>
            <a:off x="1506071" y="1662696"/>
            <a:ext cx="9026054" cy="50810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3080"/>
              <a:buChar char="⚫"/>
            </a:pPr>
            <a:r>
              <a:rPr lang="en-US"/>
              <a:t>Have an “always-on” connection to access e-mail, websites, cloud services, and apps.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Devices that can keep you always connected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SzPts val="2200"/>
              <a:buChar char="⚫"/>
            </a:pPr>
            <a:r>
              <a:rPr lang="en-US"/>
              <a:t>Mobile Hotspot Device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SzPts val="2200"/>
              <a:buChar char="⚫"/>
            </a:pPr>
            <a:r>
              <a:rPr lang="en-US"/>
              <a:t>Personal Hotspot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SzPts val="2200"/>
              <a:buChar char="⚫"/>
            </a:pPr>
            <a:r>
              <a:rPr lang="en-US"/>
              <a:t>Public Wi-Fi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Devices that can keep you always like home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SzPts val="2200"/>
              <a:buChar char="⚫"/>
            </a:pPr>
            <a:r>
              <a:rPr lang="en-US"/>
              <a:t>Cloud Storage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SzPts val="2200"/>
              <a:buChar char="⚫"/>
            </a:pPr>
            <a:r>
              <a:rPr lang="en-US"/>
              <a:t>Video conferencing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"/>
          <p:cNvSpPr txBox="1"/>
          <p:nvPr>
            <p:ph type="title"/>
          </p:nvPr>
        </p:nvSpPr>
        <p:spPr>
          <a:xfrm>
            <a:off x="1676400" y="0"/>
            <a:ext cx="827433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Protocols</a:t>
            </a:r>
            <a:endParaRPr/>
          </a:p>
        </p:txBody>
      </p:sp>
      <p:sp>
        <p:nvSpPr>
          <p:cNvPr id="270" name="Google Shape;270;p21"/>
          <p:cNvSpPr txBox="1"/>
          <p:nvPr>
            <p:ph idx="1" type="body"/>
          </p:nvPr>
        </p:nvSpPr>
        <p:spPr>
          <a:xfrm>
            <a:off x="1676400" y="1752600"/>
            <a:ext cx="9009961" cy="4393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40"/>
              <a:buNone/>
            </a:pPr>
            <a:r>
              <a:rPr lang="en-US" sz="2400"/>
              <a:t>Communication rules for exchanging data between computers</a:t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 sz="2400"/>
              <a:t>HTTPS – Hypertext Transfer Protocol Secure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Widely used to protect the transfer of sensitive data</a:t>
            </a:r>
            <a:endParaRPr/>
          </a:p>
          <a:p>
            <a:pPr indent="-78740" lvl="0" marL="274320" rtl="0" algn="l">
              <a:spcBef>
                <a:spcPts val="560"/>
              </a:spcBef>
              <a:spcAft>
                <a:spcPts val="0"/>
              </a:spcAft>
              <a:buSzPts val="308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 demonstrating how a DNS converts text-based addresses to numeric IP addresses" id="276" name="Google Shape;27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8406" y="4460823"/>
            <a:ext cx="5870180" cy="206634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2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TCP/IP</a:t>
            </a:r>
            <a:endParaRPr/>
          </a:p>
        </p:txBody>
      </p:sp>
      <p:sp>
        <p:nvSpPr>
          <p:cNvPr id="278" name="Google Shape;278;p22"/>
          <p:cNvSpPr txBox="1"/>
          <p:nvPr>
            <p:ph idx="1" type="body"/>
          </p:nvPr>
        </p:nvSpPr>
        <p:spPr>
          <a:xfrm>
            <a:off x="2074226" y="1817225"/>
            <a:ext cx="8810440" cy="4308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640"/>
              <a:buChar char="⚫"/>
            </a:pPr>
            <a:r>
              <a:rPr lang="en-US" sz="2400"/>
              <a:t>TCP/IP (Transmission control protocol/Internet protocol)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Most widely used protocol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Each computer is identified with unique IP (Internet Protocol) address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DNS – Domain name service resolves IP addresses to names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Packetization – information broken down into small parts (packets)  and then reassembled</a:t>
            </a:r>
            <a:endParaRPr/>
          </a:p>
          <a:p>
            <a:pPr indent="-78740" lvl="0" marL="274320" rtl="0" algn="l">
              <a:spcBef>
                <a:spcPts val="560"/>
              </a:spcBef>
              <a:spcAft>
                <a:spcPts val="0"/>
              </a:spcAft>
              <a:buSzPts val="308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"/>
          <p:cNvSpPr txBox="1"/>
          <p:nvPr>
            <p:ph type="title"/>
          </p:nvPr>
        </p:nvSpPr>
        <p:spPr>
          <a:xfrm>
            <a:off x="3622767" y="3398293"/>
            <a:ext cx="8423564" cy="17381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Verdana"/>
              <a:buNone/>
            </a:pPr>
            <a:r>
              <a:rPr lang="en-US"/>
              <a:t>Part 2: </a:t>
            </a:r>
            <a:br>
              <a:rPr lang="en-US"/>
            </a:br>
            <a:r>
              <a:rPr lang="en-US"/>
              <a:t>Network</a:t>
            </a:r>
            <a:endParaRPr/>
          </a:p>
        </p:txBody>
      </p:sp>
      <p:sp>
        <p:nvSpPr>
          <p:cNvPr id="284" name="Google Shape;284;p23"/>
          <p:cNvSpPr txBox="1"/>
          <p:nvPr>
            <p:ph idx="1" type="body"/>
          </p:nvPr>
        </p:nvSpPr>
        <p:spPr>
          <a:xfrm>
            <a:off x="3634056" y="5170534"/>
            <a:ext cx="8404196" cy="477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0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285" name="Google Shape;285;p23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Networks</a:t>
            </a:r>
            <a:endParaRPr/>
          </a:p>
        </p:txBody>
      </p:sp>
      <p:sp>
        <p:nvSpPr>
          <p:cNvPr id="292" name="Google Shape;292;p24"/>
          <p:cNvSpPr txBox="1"/>
          <p:nvPr>
            <p:ph idx="1" type="body"/>
          </p:nvPr>
        </p:nvSpPr>
        <p:spPr>
          <a:xfrm>
            <a:off x="1506070" y="1664709"/>
            <a:ext cx="538677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80"/>
              <a:buNone/>
            </a:pPr>
            <a:r>
              <a:rPr lang="en-US"/>
              <a:t>A communication system that connects two or more computers so they can exchange information and share resources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SzPts val="3080"/>
              <a:buNone/>
            </a:pPr>
            <a:r>
              <a:t/>
            </a:r>
            <a:endParaRPr/>
          </a:p>
        </p:txBody>
      </p:sp>
      <p:pic>
        <p:nvPicPr>
          <p:cNvPr descr="Graphic of an entire communication system interconnected." id="293" name="Google Shape;29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8511" y="1718734"/>
            <a:ext cx="5267754" cy="4654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Specialized Terms in a Network</a:t>
            </a:r>
            <a:endParaRPr/>
          </a:p>
        </p:txBody>
      </p:sp>
      <p:sp>
        <p:nvSpPr>
          <p:cNvPr id="300" name="Google Shape;300;p25"/>
          <p:cNvSpPr txBox="1"/>
          <p:nvPr>
            <p:ph idx="1" type="body"/>
          </p:nvPr>
        </p:nvSpPr>
        <p:spPr>
          <a:xfrm>
            <a:off x="1964056" y="1585870"/>
            <a:ext cx="9508175" cy="4737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1540"/>
              <a:buChar char="⚫"/>
            </a:pPr>
            <a:r>
              <a:rPr lang="en-US" sz="1400"/>
              <a:t>Nodes</a:t>
            </a:r>
            <a:endParaRPr/>
          </a:p>
          <a:p>
            <a:pPr indent="-285750" lvl="1" marL="742950" rtl="0" algn="l">
              <a:spcBef>
                <a:spcPts val="240"/>
              </a:spcBef>
              <a:spcAft>
                <a:spcPts val="0"/>
              </a:spcAft>
              <a:buSzPts val="1320"/>
              <a:buChar char="⚫"/>
            </a:pPr>
            <a:r>
              <a:rPr lang="en-US" sz="1200"/>
              <a:t>Any device connected to a network</a:t>
            </a:r>
            <a:endParaRPr/>
          </a:p>
          <a:p>
            <a:pPr indent="-274320" lvl="0" marL="274320" rtl="0" algn="l">
              <a:spcBef>
                <a:spcPts val="280"/>
              </a:spcBef>
              <a:spcAft>
                <a:spcPts val="0"/>
              </a:spcAft>
              <a:buSzPts val="1540"/>
              <a:buChar char="⚫"/>
            </a:pPr>
            <a:r>
              <a:rPr lang="en-US" sz="1400"/>
              <a:t>Client</a:t>
            </a:r>
            <a:endParaRPr/>
          </a:p>
          <a:p>
            <a:pPr indent="-285750" lvl="1" marL="742950" rtl="0" algn="l">
              <a:spcBef>
                <a:spcPts val="240"/>
              </a:spcBef>
              <a:spcAft>
                <a:spcPts val="0"/>
              </a:spcAft>
              <a:buSzPts val="1320"/>
              <a:buChar char="⚫"/>
            </a:pPr>
            <a:r>
              <a:rPr lang="en-US" sz="1200"/>
              <a:t>A node that requests and uses resources from other nodes</a:t>
            </a:r>
            <a:endParaRPr/>
          </a:p>
          <a:p>
            <a:pPr indent="-274320" lvl="0" marL="274320" rtl="0" algn="l">
              <a:spcBef>
                <a:spcPts val="280"/>
              </a:spcBef>
              <a:spcAft>
                <a:spcPts val="0"/>
              </a:spcAft>
              <a:buSzPts val="1540"/>
              <a:buChar char="⚫"/>
            </a:pPr>
            <a:r>
              <a:rPr lang="en-US" sz="1400"/>
              <a:t>Server</a:t>
            </a:r>
            <a:endParaRPr/>
          </a:p>
          <a:p>
            <a:pPr indent="-285750" lvl="1" marL="742950" rtl="0" algn="l">
              <a:spcBef>
                <a:spcPts val="240"/>
              </a:spcBef>
              <a:spcAft>
                <a:spcPts val="0"/>
              </a:spcAft>
              <a:buSzPts val="1320"/>
              <a:buChar char="⚫"/>
            </a:pPr>
            <a:r>
              <a:rPr lang="en-US" sz="1200"/>
              <a:t>A node that shares resources with other nodes</a:t>
            </a:r>
            <a:endParaRPr/>
          </a:p>
          <a:p>
            <a:pPr indent="-274320" lvl="0" marL="274320" rtl="0" algn="l">
              <a:spcBef>
                <a:spcPts val="280"/>
              </a:spcBef>
              <a:spcAft>
                <a:spcPts val="0"/>
              </a:spcAft>
              <a:buSzPts val="1540"/>
              <a:buChar char="⚫"/>
            </a:pPr>
            <a:r>
              <a:rPr lang="en-US" sz="1400"/>
              <a:t>Directory Server</a:t>
            </a:r>
            <a:endParaRPr/>
          </a:p>
          <a:p>
            <a:pPr indent="-285750" lvl="1" marL="742950" rtl="0" algn="l">
              <a:spcBef>
                <a:spcPts val="240"/>
              </a:spcBef>
              <a:spcAft>
                <a:spcPts val="0"/>
              </a:spcAft>
              <a:buSzPts val="1320"/>
              <a:buChar char="⚫"/>
            </a:pPr>
            <a:r>
              <a:rPr lang="en-US" sz="1200"/>
              <a:t>Specialized server that managers resources</a:t>
            </a:r>
            <a:endParaRPr/>
          </a:p>
          <a:p>
            <a:pPr indent="-274320" lvl="0" marL="274320" rtl="0" algn="l">
              <a:spcBef>
                <a:spcPts val="280"/>
              </a:spcBef>
              <a:spcAft>
                <a:spcPts val="0"/>
              </a:spcAft>
              <a:buSzPts val="1540"/>
              <a:buChar char="⚫"/>
            </a:pPr>
            <a:r>
              <a:rPr lang="en-US" sz="1400"/>
              <a:t>Host</a:t>
            </a:r>
            <a:endParaRPr/>
          </a:p>
          <a:p>
            <a:pPr indent="-285750" lvl="1" marL="742950" rtl="0" algn="l">
              <a:spcBef>
                <a:spcPts val="240"/>
              </a:spcBef>
              <a:spcAft>
                <a:spcPts val="0"/>
              </a:spcAft>
              <a:buSzPts val="1320"/>
              <a:buChar char="⚫"/>
            </a:pPr>
            <a:r>
              <a:rPr lang="en-US" sz="1200"/>
              <a:t>Computer system that can be accessed over a network</a:t>
            </a:r>
            <a:endParaRPr/>
          </a:p>
          <a:p>
            <a:pPr indent="-274320" lvl="0" marL="274320" rtl="0" algn="l">
              <a:spcBef>
                <a:spcPts val="280"/>
              </a:spcBef>
              <a:spcAft>
                <a:spcPts val="0"/>
              </a:spcAft>
              <a:buSzPts val="1540"/>
              <a:buChar char="⚫"/>
            </a:pPr>
            <a:r>
              <a:rPr lang="en-US" sz="1400"/>
              <a:t>Router</a:t>
            </a:r>
            <a:endParaRPr/>
          </a:p>
          <a:p>
            <a:pPr indent="-285750" lvl="1" marL="742950" rtl="0" algn="l">
              <a:spcBef>
                <a:spcPts val="240"/>
              </a:spcBef>
              <a:spcAft>
                <a:spcPts val="0"/>
              </a:spcAft>
              <a:buSzPts val="1320"/>
              <a:buChar char="⚫"/>
            </a:pPr>
            <a:r>
              <a:rPr lang="en-US" sz="1200"/>
              <a:t>Node that forwards or routes data packets</a:t>
            </a:r>
            <a:endParaRPr/>
          </a:p>
          <a:p>
            <a:pPr indent="-274320" lvl="0" marL="274320" rtl="0" algn="l">
              <a:spcBef>
                <a:spcPts val="280"/>
              </a:spcBef>
              <a:spcAft>
                <a:spcPts val="0"/>
              </a:spcAft>
              <a:buSzPts val="1540"/>
              <a:buChar char="⚫"/>
            </a:pPr>
            <a:r>
              <a:rPr lang="en-US" sz="1400"/>
              <a:t>Switch</a:t>
            </a:r>
            <a:endParaRPr/>
          </a:p>
          <a:p>
            <a:pPr indent="-285750" lvl="1" marL="742950" rtl="0" algn="l">
              <a:spcBef>
                <a:spcPts val="240"/>
              </a:spcBef>
              <a:spcAft>
                <a:spcPts val="0"/>
              </a:spcAft>
              <a:buSzPts val="1320"/>
              <a:buChar char="⚫"/>
            </a:pPr>
            <a:r>
              <a:rPr lang="en-US" sz="1200"/>
              <a:t>Central node that coordinates the flow of data</a:t>
            </a:r>
            <a:endParaRPr/>
          </a:p>
          <a:p>
            <a:pPr indent="-274320" lvl="0" marL="274320" rtl="0" algn="l">
              <a:spcBef>
                <a:spcPts val="280"/>
              </a:spcBef>
              <a:spcAft>
                <a:spcPts val="0"/>
              </a:spcAft>
              <a:buSzPts val="1540"/>
              <a:buChar char="⚫"/>
            </a:pPr>
            <a:r>
              <a:rPr lang="en-US" sz="1400"/>
              <a:t>Network Interface Cards (NIC)</a:t>
            </a:r>
            <a:endParaRPr/>
          </a:p>
          <a:p>
            <a:pPr indent="-285750" lvl="1" marL="742950" rtl="0" algn="l">
              <a:spcBef>
                <a:spcPts val="240"/>
              </a:spcBef>
              <a:spcAft>
                <a:spcPts val="0"/>
              </a:spcAft>
              <a:buSzPts val="1320"/>
              <a:buChar char="⚫"/>
            </a:pPr>
            <a:r>
              <a:rPr lang="en-US" sz="1200"/>
              <a:t>Expansion card that connects a computer to a network</a:t>
            </a:r>
            <a:endParaRPr/>
          </a:p>
          <a:p>
            <a:pPr indent="-274320" lvl="0" marL="274320" rtl="0" algn="l">
              <a:spcBef>
                <a:spcPts val="280"/>
              </a:spcBef>
              <a:spcAft>
                <a:spcPts val="0"/>
              </a:spcAft>
              <a:buSzPts val="1540"/>
              <a:buChar char="⚫"/>
            </a:pPr>
            <a:r>
              <a:rPr lang="en-US" sz="1400"/>
              <a:t>Network Operating System</a:t>
            </a:r>
            <a:endParaRPr/>
          </a:p>
          <a:p>
            <a:pPr indent="-285750" lvl="1" marL="742950" rtl="0" algn="l">
              <a:spcBef>
                <a:spcPts val="240"/>
              </a:spcBef>
              <a:spcAft>
                <a:spcPts val="0"/>
              </a:spcAft>
              <a:buSzPts val="1320"/>
              <a:buChar char="⚫"/>
            </a:pPr>
            <a:r>
              <a:rPr lang="en-US" sz="1200"/>
              <a:t>Control activities of all computers on the network</a:t>
            </a:r>
            <a:endParaRPr/>
          </a:p>
          <a:p>
            <a:pPr indent="-274320" lvl="0" marL="274320" rtl="0" algn="l">
              <a:spcBef>
                <a:spcPts val="280"/>
              </a:spcBef>
              <a:spcAft>
                <a:spcPts val="0"/>
              </a:spcAft>
              <a:buSzPts val="1540"/>
              <a:buChar char="⚫"/>
            </a:pPr>
            <a:r>
              <a:rPr lang="en-US" sz="1400"/>
              <a:t>Network Administrator</a:t>
            </a:r>
            <a:endParaRPr/>
          </a:p>
          <a:p>
            <a:pPr indent="-285750" lvl="1" marL="742950" rtl="0" algn="l">
              <a:spcBef>
                <a:spcPts val="240"/>
              </a:spcBef>
              <a:spcAft>
                <a:spcPts val="0"/>
              </a:spcAft>
              <a:buSzPts val="1320"/>
              <a:buChar char="⚫"/>
            </a:pPr>
            <a:r>
              <a:rPr lang="en-US" sz="1200"/>
              <a:t>Computer specialists responsible for network operations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:\Graphics\Powerpoint\MH_DCM\MH_DCM-TEXTEDIT PROJECTS\O'LEARY_26e\Final files\chapt08\chapt00_labeled\ole63650_08_16.jpg" id="306" name="Google Shape;30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5974" y="2023534"/>
            <a:ext cx="10086720" cy="397933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6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Network Types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Network Architecture</a:t>
            </a:r>
            <a:endParaRPr/>
          </a:p>
        </p:txBody>
      </p:sp>
      <p:sp>
        <p:nvSpPr>
          <p:cNvPr id="314" name="Google Shape;314;p27"/>
          <p:cNvSpPr txBox="1"/>
          <p:nvPr>
            <p:ph idx="1" type="body"/>
          </p:nvPr>
        </p:nvSpPr>
        <p:spPr>
          <a:xfrm>
            <a:off x="2046332" y="1875183"/>
            <a:ext cx="9508175" cy="4308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80"/>
              <a:buNone/>
            </a:pPr>
            <a:r>
              <a:rPr lang="en-US"/>
              <a:t>How the network is arranged and resources are shared</a:t>
            </a:r>
            <a:endParaRPr/>
          </a:p>
          <a:p>
            <a:pPr indent="-274320" lvl="0" marL="274320" rtl="0" algn="l">
              <a:spcBef>
                <a:spcPts val="560"/>
              </a:spcBef>
              <a:spcAft>
                <a:spcPts val="0"/>
              </a:spcAft>
              <a:buSzPts val="3080"/>
              <a:buChar char="⚫"/>
            </a:pPr>
            <a:r>
              <a:rPr lang="en-US"/>
              <a:t>Network Topology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Physical arrangement of the network</a:t>
            </a:r>
            <a:endParaRPr u="sng">
              <a:solidFill>
                <a:schemeClr val="hlink"/>
              </a:solidFill>
              <a:hlinkClick action="ppaction://hlinksldjump" r:id="rId3"/>
            </a:endParaRPr>
          </a:p>
          <a:p>
            <a:pPr indent="-274320" lvl="0" marL="274320" rtl="0" algn="l">
              <a:spcBef>
                <a:spcPts val="560"/>
              </a:spcBef>
              <a:spcAft>
                <a:spcPts val="0"/>
              </a:spcAft>
              <a:buSzPts val="3080"/>
              <a:buChar char="⚫"/>
            </a:pPr>
            <a:r>
              <a:rPr lang="en-US"/>
              <a:t>Network Strategy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How the information and resources are shared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/>
          <p:cNvSpPr txBox="1"/>
          <p:nvPr>
            <p:ph type="title"/>
          </p:nvPr>
        </p:nvSpPr>
        <p:spPr>
          <a:xfrm>
            <a:off x="1703103" y="76200"/>
            <a:ext cx="827433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Bus Network</a:t>
            </a:r>
            <a:endParaRPr/>
          </a:p>
        </p:txBody>
      </p:sp>
      <p:sp>
        <p:nvSpPr>
          <p:cNvPr id="321" name="Google Shape;321;p28"/>
          <p:cNvSpPr txBox="1"/>
          <p:nvPr>
            <p:ph idx="1" type="body"/>
          </p:nvPr>
        </p:nvSpPr>
        <p:spPr>
          <a:xfrm>
            <a:off x="1703103" y="1676400"/>
            <a:ext cx="7872413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Topology where each device connected to a common cable called a bus or backbone</a:t>
            </a:r>
            <a:endParaRPr/>
          </a:p>
        </p:txBody>
      </p:sp>
      <p:pic>
        <p:nvPicPr>
          <p:cNvPr id="322" name="Google Shape;32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6914" y="2667000"/>
            <a:ext cx="4706711" cy="3281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/>
          <p:nvPr>
            <p:ph type="title"/>
          </p:nvPr>
        </p:nvSpPr>
        <p:spPr>
          <a:xfrm>
            <a:off x="1703103" y="76200"/>
            <a:ext cx="827433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Ring Network</a:t>
            </a:r>
            <a:endParaRPr/>
          </a:p>
        </p:txBody>
      </p:sp>
      <p:sp>
        <p:nvSpPr>
          <p:cNvPr id="329" name="Google Shape;329;p29"/>
          <p:cNvSpPr txBox="1"/>
          <p:nvPr>
            <p:ph idx="1" type="body"/>
          </p:nvPr>
        </p:nvSpPr>
        <p:spPr>
          <a:xfrm>
            <a:off x="1703103" y="1676400"/>
            <a:ext cx="7872413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30314" lvl="0" marL="274320" rtl="0" algn="l">
              <a:spcBef>
                <a:spcPts val="0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Topology where each device connected directly to every others network switch</a:t>
            </a:r>
            <a:endParaRPr/>
          </a:p>
          <a:p>
            <a:pPr indent="0" lvl="1" marL="457200" rtl="0" algn="l">
              <a:spcBef>
                <a:spcPts val="480"/>
              </a:spcBef>
              <a:spcAft>
                <a:spcPts val="0"/>
              </a:spcAft>
              <a:buSzPct val="110000"/>
              <a:buNone/>
            </a:pPr>
            <a:r>
              <a:t/>
            </a:r>
            <a:endParaRPr/>
          </a:p>
        </p:txBody>
      </p:sp>
      <p:pic>
        <p:nvPicPr>
          <p:cNvPr descr="Graphic demonstrating a computer network set up as a ring topology." id="330" name="Google Shape;33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2400" y="2655922"/>
            <a:ext cx="4267202" cy="3820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Learning Objectives</a:t>
            </a:r>
            <a:endParaRPr/>
          </a:p>
        </p:txBody>
      </p:sp>
      <p:sp>
        <p:nvSpPr>
          <p:cNvPr id="133" name="Google Shape;133;p3"/>
          <p:cNvSpPr txBox="1"/>
          <p:nvPr>
            <p:ph idx="1" type="body"/>
          </p:nvPr>
        </p:nvSpPr>
        <p:spPr>
          <a:xfrm>
            <a:off x="1506070" y="1600200"/>
            <a:ext cx="1000012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ct val="110000"/>
              <a:buFont typeface="Calibri"/>
              <a:buAutoNum type="arabicPeriod"/>
            </a:pPr>
            <a:r>
              <a:rPr lang="en-US"/>
              <a:t>Explain connectivity, the wireless revolution, and communication systems.</a:t>
            </a:r>
            <a:endParaRPr/>
          </a:p>
          <a:p>
            <a:pPr indent="-457200" lvl="0" marL="457200" rtl="0" algn="l">
              <a:spcBef>
                <a:spcPts val="392"/>
              </a:spcBef>
              <a:spcAft>
                <a:spcPts val="0"/>
              </a:spcAft>
              <a:buSzPct val="110000"/>
              <a:buFont typeface="Calibri"/>
              <a:buAutoNum type="arabicPeriod"/>
            </a:pPr>
            <a:r>
              <a:rPr lang="en-US"/>
              <a:t>Describe physical and wireless communications channels.</a:t>
            </a:r>
            <a:endParaRPr/>
          </a:p>
          <a:p>
            <a:pPr indent="-457200" lvl="0" marL="457200" rtl="0" algn="l">
              <a:spcBef>
                <a:spcPts val="392"/>
              </a:spcBef>
              <a:spcAft>
                <a:spcPts val="0"/>
              </a:spcAft>
              <a:buSzPct val="110000"/>
              <a:buFont typeface="Calibri"/>
              <a:buAutoNum type="arabicPeriod"/>
            </a:pPr>
            <a:r>
              <a:rPr lang="en-US"/>
              <a:t>Differentiate between connection devices and services, including dial-up, DSL, cable, satellite, and cellular.</a:t>
            </a:r>
            <a:endParaRPr/>
          </a:p>
          <a:p>
            <a:pPr indent="-457200" lvl="0" marL="457200" rtl="0" algn="l">
              <a:spcBef>
                <a:spcPts val="392"/>
              </a:spcBef>
              <a:spcAft>
                <a:spcPts val="0"/>
              </a:spcAft>
              <a:buSzPct val="110000"/>
              <a:buFont typeface="Calibri"/>
              <a:buAutoNum type="arabicPeriod"/>
            </a:pPr>
            <a:r>
              <a:rPr lang="en-US"/>
              <a:t>Describe data transmission factors, including bandwidth and protocols.</a:t>
            </a:r>
            <a:endParaRPr/>
          </a:p>
          <a:p>
            <a:pPr indent="-457200" lvl="0" marL="457200" rtl="0" algn="l">
              <a:spcBef>
                <a:spcPts val="392"/>
              </a:spcBef>
              <a:spcAft>
                <a:spcPts val="0"/>
              </a:spcAft>
              <a:buSzPct val="110000"/>
              <a:buFont typeface="Calibri"/>
              <a:buAutoNum type="arabicPeriod"/>
            </a:pPr>
            <a:r>
              <a:rPr lang="en-US"/>
              <a:t>Define networks and key network terminology including network interface cards and network operating systems.</a:t>
            </a:r>
            <a:endParaRPr/>
          </a:p>
          <a:p>
            <a:pPr indent="-457200" lvl="0" marL="457200" rtl="0" algn="l">
              <a:spcBef>
                <a:spcPts val="392"/>
              </a:spcBef>
              <a:spcAft>
                <a:spcPts val="0"/>
              </a:spcAft>
              <a:buSzPct val="110000"/>
              <a:buFont typeface="Calibri"/>
              <a:buAutoNum type="arabicPeriod"/>
            </a:pPr>
            <a:r>
              <a:rPr lang="en-US"/>
              <a:t>Describe different types of networks, including local, home, wireless, personal, metropolitan, and wide area networks.</a:t>
            </a:r>
            <a:endParaRPr/>
          </a:p>
          <a:p>
            <a:pPr indent="-457200" lvl="0" marL="457200" rtl="0" algn="l">
              <a:spcBef>
                <a:spcPts val="392"/>
              </a:spcBef>
              <a:spcAft>
                <a:spcPts val="0"/>
              </a:spcAft>
              <a:buSzPct val="110000"/>
              <a:buFont typeface="Calibri"/>
              <a:buAutoNum type="arabicPeriod"/>
            </a:pPr>
            <a:r>
              <a:rPr lang="en-US"/>
              <a:t>Describe network architectures, including topologies and strategies.</a:t>
            </a:r>
            <a:endParaRPr/>
          </a:p>
          <a:p>
            <a:pPr indent="-457200" lvl="0" marL="457200" rtl="0" algn="l">
              <a:spcBef>
                <a:spcPts val="392"/>
              </a:spcBef>
              <a:spcAft>
                <a:spcPts val="0"/>
              </a:spcAft>
              <a:buSzPct val="110000"/>
              <a:buFont typeface="Calibri"/>
              <a:buAutoNum type="arabicPeriod"/>
            </a:pPr>
            <a:r>
              <a:rPr lang="en-US"/>
              <a:t>Explain the organization issues related to Internet technologies and network security.</a:t>
            </a:r>
            <a:endParaRPr/>
          </a:p>
          <a:p>
            <a:pPr indent="-457200" lvl="0" marL="457200" rtl="0" algn="l">
              <a:spcBef>
                <a:spcPts val="392"/>
              </a:spcBef>
              <a:spcAft>
                <a:spcPts val="0"/>
              </a:spcAft>
              <a:buSzPct val="110000"/>
              <a:buFont typeface="Calibri"/>
              <a:buAutoNum type="arabicPeriod"/>
            </a:pPr>
            <a:r>
              <a:rPr lang="en-US"/>
              <a:t>Explain related careers in IT networking.</a:t>
            </a:r>
            <a:endParaRPr/>
          </a:p>
          <a:p>
            <a:pPr indent="-457200" lvl="0" marL="457200" rtl="0" algn="l">
              <a:spcBef>
                <a:spcPts val="392"/>
              </a:spcBef>
              <a:spcAft>
                <a:spcPts val="0"/>
              </a:spcAft>
              <a:buSzPct val="110000"/>
              <a:buFont typeface="Calibri"/>
              <a:buAutoNum type="arabicPeriod"/>
            </a:pPr>
            <a:r>
              <a:rPr lang="en-US"/>
              <a:t>Explain trends in computer networking.</a:t>
            </a:r>
            <a:endParaRPr/>
          </a:p>
          <a:p>
            <a:pPr indent="-320294" lvl="0" marL="457200" rtl="0" algn="l">
              <a:spcBef>
                <a:spcPts val="392"/>
              </a:spcBef>
              <a:spcAft>
                <a:spcPts val="0"/>
              </a:spcAft>
              <a:buSzPct val="1100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92"/>
              </a:spcBef>
              <a:spcAft>
                <a:spcPts val="0"/>
              </a:spcAft>
              <a:buSzPct val="11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92"/>
              </a:spcBef>
              <a:spcAft>
                <a:spcPts val="0"/>
              </a:spcAft>
              <a:buSzPct val="110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1"/>
          <p:cNvSpPr txBox="1"/>
          <p:nvPr>
            <p:ph type="title"/>
          </p:nvPr>
        </p:nvSpPr>
        <p:spPr>
          <a:xfrm>
            <a:off x="1703103" y="76200"/>
            <a:ext cx="827433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Star Network</a:t>
            </a:r>
            <a:endParaRPr/>
          </a:p>
        </p:txBody>
      </p:sp>
      <p:sp>
        <p:nvSpPr>
          <p:cNvPr id="337" name="Google Shape;337;p31"/>
          <p:cNvSpPr txBox="1"/>
          <p:nvPr>
            <p:ph idx="1" type="body"/>
          </p:nvPr>
        </p:nvSpPr>
        <p:spPr>
          <a:xfrm>
            <a:off x="1703103" y="1676400"/>
            <a:ext cx="7872413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3080"/>
              <a:buChar char="⚫"/>
            </a:pPr>
            <a:r>
              <a:rPr lang="en-US"/>
              <a:t>Topology where each device connected directly to a central network switch</a:t>
            </a:r>
            <a:endParaRPr/>
          </a:p>
          <a:p>
            <a:pPr indent="0" lvl="1" marL="457200" rtl="0" algn="l">
              <a:spcBef>
                <a:spcPts val="480"/>
              </a:spcBef>
              <a:spcAft>
                <a:spcPts val="0"/>
              </a:spcAft>
              <a:buSzPts val="2640"/>
              <a:buNone/>
            </a:pPr>
            <a:r>
              <a:t/>
            </a:r>
            <a:endParaRPr/>
          </a:p>
        </p:txBody>
      </p:sp>
      <p:pic>
        <p:nvPicPr>
          <p:cNvPr descr="Graphic demonstrating computers set up in a star topology" id="338" name="Google Shape;33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0" y="2612021"/>
            <a:ext cx="3962400" cy="390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 demonostrating computers set up in a tree topology. " id="344" name="Google Shape;34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3807" y="2732498"/>
            <a:ext cx="4820818" cy="376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2"/>
          <p:cNvSpPr txBox="1"/>
          <p:nvPr>
            <p:ph type="title"/>
          </p:nvPr>
        </p:nvSpPr>
        <p:spPr>
          <a:xfrm>
            <a:off x="1665003" y="76200"/>
            <a:ext cx="827433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Tree Network</a:t>
            </a:r>
            <a:endParaRPr/>
          </a:p>
        </p:txBody>
      </p:sp>
      <p:sp>
        <p:nvSpPr>
          <p:cNvPr id="346" name="Google Shape;346;p32"/>
          <p:cNvSpPr txBox="1"/>
          <p:nvPr>
            <p:ph idx="1" type="body"/>
          </p:nvPr>
        </p:nvSpPr>
        <p:spPr>
          <a:xfrm>
            <a:off x="1665003" y="1752600"/>
            <a:ext cx="9508175" cy="4308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3080"/>
              <a:buChar char="⚫"/>
            </a:pPr>
            <a:r>
              <a:rPr lang="en-US"/>
              <a:t>Topology where each device connected to a central node either directly or through subordinate nodes</a:t>
            </a:r>
            <a:endParaRPr/>
          </a:p>
          <a:p>
            <a:pPr indent="-274320" lvl="0" marL="274320" rtl="0" algn="l">
              <a:spcBef>
                <a:spcPts val="560"/>
              </a:spcBef>
              <a:spcAft>
                <a:spcPts val="0"/>
              </a:spcAft>
              <a:buSzPts val="3080"/>
              <a:buChar char="⚫"/>
            </a:pPr>
            <a:r>
              <a:rPr lang="en-US"/>
              <a:t>Also called hierarchical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3"/>
          <p:cNvSpPr txBox="1"/>
          <p:nvPr>
            <p:ph type="title"/>
          </p:nvPr>
        </p:nvSpPr>
        <p:spPr>
          <a:xfrm>
            <a:off x="1665003" y="13855"/>
            <a:ext cx="827433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Mesh Network</a:t>
            </a:r>
            <a:endParaRPr/>
          </a:p>
        </p:txBody>
      </p:sp>
      <p:sp>
        <p:nvSpPr>
          <p:cNvPr id="353" name="Google Shape;353;p33"/>
          <p:cNvSpPr txBox="1"/>
          <p:nvPr>
            <p:ph idx="1" type="body"/>
          </p:nvPr>
        </p:nvSpPr>
        <p:spPr>
          <a:xfrm>
            <a:off x="1665004" y="1676400"/>
            <a:ext cx="5716298" cy="4008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3080"/>
              <a:buChar char="⚫"/>
            </a:pPr>
            <a:r>
              <a:rPr lang="en-US"/>
              <a:t>Topology that does not use a specific physical layout, but requires that each node have more than one connection to other nodes </a:t>
            </a:r>
            <a:endParaRPr/>
          </a:p>
          <a:p>
            <a:pPr indent="-274320" lvl="0" marL="274320" rtl="0" algn="l">
              <a:spcBef>
                <a:spcPts val="560"/>
              </a:spcBef>
              <a:spcAft>
                <a:spcPts val="0"/>
              </a:spcAft>
              <a:buSzPts val="3080"/>
              <a:buChar char="⚫"/>
            </a:pPr>
            <a:r>
              <a:rPr lang="en-US"/>
              <a:t>Wireless technologies are frequently used </a:t>
            </a:r>
            <a:endParaRPr/>
          </a:p>
          <a:p>
            <a:pPr indent="-78740" lvl="0" marL="274320" rtl="0" algn="l">
              <a:spcBef>
                <a:spcPts val="560"/>
              </a:spcBef>
              <a:spcAft>
                <a:spcPts val="0"/>
              </a:spcAft>
              <a:buSzPts val="3080"/>
              <a:buNone/>
            </a:pPr>
            <a:r>
              <a:t/>
            </a:r>
            <a:endParaRPr/>
          </a:p>
        </p:txBody>
      </p:sp>
      <p:pic>
        <p:nvPicPr>
          <p:cNvPr descr="Graphic demonostrating computers set up in a mesh topology" id="354" name="Google Shape;35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0533" y="2912534"/>
            <a:ext cx="4901632" cy="3661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 of a client/server strategy setup" id="360" name="Google Shape;36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0417" y="2353743"/>
            <a:ext cx="4536116" cy="291291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4"/>
          <p:cNvSpPr txBox="1"/>
          <p:nvPr>
            <p:ph type="title"/>
          </p:nvPr>
        </p:nvSpPr>
        <p:spPr>
          <a:xfrm>
            <a:off x="1633830" y="76200"/>
            <a:ext cx="827433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Network Strategies</a:t>
            </a:r>
            <a:endParaRPr/>
          </a:p>
        </p:txBody>
      </p:sp>
      <p:sp>
        <p:nvSpPr>
          <p:cNvPr id="362" name="Google Shape;362;p34"/>
          <p:cNvSpPr txBox="1"/>
          <p:nvPr>
            <p:ph idx="1" type="body"/>
          </p:nvPr>
        </p:nvSpPr>
        <p:spPr>
          <a:xfrm>
            <a:off x="1633830" y="1654262"/>
            <a:ext cx="6172199" cy="4785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3080"/>
              <a:buChar char="⚫"/>
            </a:pPr>
            <a:r>
              <a:rPr lang="en-US" sz="2800"/>
              <a:t>Client/Server Network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 sz="2400"/>
              <a:t>Central computers coordinate and supply services to other nodes on the network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 sz="2400"/>
              <a:t>Server provides access</a:t>
            </a:r>
            <a:endParaRPr/>
          </a:p>
          <a:p>
            <a:pPr indent="-274320" lvl="0" marL="274320" rtl="0" algn="l">
              <a:spcBef>
                <a:spcPts val="560"/>
              </a:spcBef>
              <a:spcAft>
                <a:spcPts val="0"/>
              </a:spcAft>
              <a:buSzPts val="3080"/>
              <a:buChar char="⚫"/>
            </a:pPr>
            <a:r>
              <a:rPr lang="en-US" sz="2800"/>
              <a:t>Peer-to-Peer (P2P) Network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 sz="2400"/>
              <a:t>All nodes have equal authority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 sz="2400"/>
              <a:t>Can act as both client and server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Organizational Networks</a:t>
            </a:r>
            <a:endParaRPr/>
          </a:p>
        </p:txBody>
      </p:sp>
      <p:sp>
        <p:nvSpPr>
          <p:cNvPr id="369" name="Google Shape;369;p35"/>
          <p:cNvSpPr txBox="1"/>
          <p:nvPr>
            <p:ph idx="1" type="body"/>
          </p:nvPr>
        </p:nvSpPr>
        <p:spPr>
          <a:xfrm>
            <a:off x="1506071" y="1676400"/>
            <a:ext cx="9508175" cy="4308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0000"/>
              <a:buNone/>
            </a:pPr>
            <a:r>
              <a:rPr lang="en-US" sz="2800"/>
              <a:t>Internet technologies support effective communication within and between organizations</a:t>
            </a:r>
            <a:endParaRPr/>
          </a:p>
          <a:p>
            <a:pPr indent="-274320" lvl="0" marL="274320" rtl="0" algn="l">
              <a:spcBef>
                <a:spcPts val="518"/>
              </a:spcBef>
              <a:spcAft>
                <a:spcPts val="0"/>
              </a:spcAft>
              <a:buSzPct val="110000"/>
              <a:buChar char="⚫"/>
            </a:pPr>
            <a:r>
              <a:rPr lang="en-US" sz="2800"/>
              <a:t>Intranet</a:t>
            </a:r>
            <a:endParaRPr/>
          </a:p>
          <a:p>
            <a:pPr indent="-285750" lvl="1" marL="742950" rtl="0" algn="l">
              <a:spcBef>
                <a:spcPts val="444"/>
              </a:spcBef>
              <a:spcAft>
                <a:spcPts val="0"/>
              </a:spcAft>
              <a:buSzPct val="110000"/>
              <a:buChar char="⚫"/>
            </a:pPr>
            <a:r>
              <a:rPr lang="en-US" sz="2400"/>
              <a:t>Private network within an organization</a:t>
            </a:r>
            <a:endParaRPr/>
          </a:p>
          <a:p>
            <a:pPr indent="-285750" lvl="1" marL="742950" rtl="0" algn="l">
              <a:spcBef>
                <a:spcPts val="444"/>
              </a:spcBef>
              <a:spcAft>
                <a:spcPts val="0"/>
              </a:spcAft>
              <a:buSzPct val="110000"/>
              <a:buChar char="⚫"/>
            </a:pPr>
            <a:r>
              <a:rPr lang="en-US" sz="2400"/>
              <a:t>Works like the Internet</a:t>
            </a:r>
            <a:endParaRPr/>
          </a:p>
          <a:p>
            <a:pPr indent="-274320" lvl="0" marL="274320" rtl="0" algn="l">
              <a:spcBef>
                <a:spcPts val="518"/>
              </a:spcBef>
              <a:spcAft>
                <a:spcPts val="0"/>
              </a:spcAft>
              <a:buSzPct val="110000"/>
              <a:buChar char="⚫"/>
            </a:pPr>
            <a:r>
              <a:rPr lang="en-US" sz="2800"/>
              <a:t>Extranet</a:t>
            </a:r>
            <a:endParaRPr/>
          </a:p>
          <a:p>
            <a:pPr indent="-285750" lvl="1" marL="742950" rtl="0" algn="l">
              <a:spcBef>
                <a:spcPts val="444"/>
              </a:spcBef>
              <a:spcAft>
                <a:spcPts val="0"/>
              </a:spcAft>
              <a:buSzPct val="110000"/>
              <a:buChar char="⚫"/>
            </a:pPr>
            <a:r>
              <a:rPr lang="en-US" sz="2400"/>
              <a:t>Private network that connects more than one organization</a:t>
            </a:r>
            <a:endParaRPr/>
          </a:p>
          <a:p>
            <a:pPr indent="-285750" lvl="1" marL="742950" rtl="0" algn="l">
              <a:spcBef>
                <a:spcPts val="444"/>
              </a:spcBef>
              <a:spcAft>
                <a:spcPts val="0"/>
              </a:spcAft>
              <a:buSzPct val="110000"/>
              <a:buChar char="⚫"/>
            </a:pPr>
            <a:r>
              <a:rPr lang="en-US" sz="2400"/>
              <a:t>Works like the Internet, but provides suppliers and other trusted partners with limited access to the organization’s networks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Network Security</a:t>
            </a:r>
            <a:endParaRPr/>
          </a:p>
        </p:txBody>
      </p:sp>
      <p:sp>
        <p:nvSpPr>
          <p:cNvPr id="376" name="Google Shape;376;p36"/>
          <p:cNvSpPr txBox="1"/>
          <p:nvPr>
            <p:ph idx="1" type="body"/>
          </p:nvPr>
        </p:nvSpPr>
        <p:spPr>
          <a:xfrm>
            <a:off x="1506071" y="1752599"/>
            <a:ext cx="9508175" cy="4659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0000"/>
              <a:buNone/>
            </a:pPr>
            <a:r>
              <a:rPr lang="en-US"/>
              <a:t>Commonly used technologies to ensure network security</a:t>
            </a:r>
            <a:endParaRPr/>
          </a:p>
          <a:p>
            <a:pPr indent="-274320" lvl="0" marL="274320" rtl="0" algn="l">
              <a:spcBef>
                <a:spcPts val="476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Firewall</a:t>
            </a:r>
            <a:endParaRPr/>
          </a:p>
          <a:p>
            <a:pPr indent="-285750" lvl="1" marL="742950" rtl="0" algn="l">
              <a:spcBef>
                <a:spcPts val="408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Hardware and software that controls access to network</a:t>
            </a:r>
            <a:endParaRPr/>
          </a:p>
          <a:p>
            <a:pPr indent="-285750" lvl="1" marL="742950" rtl="0" algn="l">
              <a:spcBef>
                <a:spcPts val="408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Proxy server provides pass-through access</a:t>
            </a:r>
            <a:endParaRPr/>
          </a:p>
          <a:p>
            <a:pPr indent="-285750" lvl="1" marL="742950" rtl="0" algn="l">
              <a:spcBef>
                <a:spcPts val="408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Protects against external threats</a:t>
            </a:r>
            <a:endParaRPr/>
          </a:p>
          <a:p>
            <a:pPr indent="-274320" lvl="0" marL="274320" rtl="0" algn="l">
              <a:spcBef>
                <a:spcPts val="476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Intrusion detection system (IDS)</a:t>
            </a:r>
            <a:endParaRPr/>
          </a:p>
          <a:p>
            <a:pPr indent="-285750" lvl="1" marL="742950" rtl="0" algn="l">
              <a:spcBef>
                <a:spcPts val="408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Works with firewall to protect organization's network</a:t>
            </a:r>
            <a:endParaRPr/>
          </a:p>
          <a:p>
            <a:pPr indent="-285750" lvl="1" marL="742950" rtl="0" algn="l">
              <a:spcBef>
                <a:spcPts val="408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Analyzes all incoming and outgoing network traffic</a:t>
            </a:r>
            <a:endParaRPr/>
          </a:p>
          <a:p>
            <a:pPr indent="-274320" lvl="0" marL="274320" rtl="0" algn="l">
              <a:spcBef>
                <a:spcPts val="476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Virtual private network (VPN)</a:t>
            </a:r>
            <a:endParaRPr/>
          </a:p>
          <a:p>
            <a:pPr indent="-285750" lvl="1" marL="742950" rtl="0" algn="l">
              <a:spcBef>
                <a:spcPts val="408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Creates a secure private network connection between your computer and the organization</a:t>
            </a:r>
            <a:endParaRPr/>
          </a:p>
          <a:p>
            <a:pPr indent="0" lvl="0" marL="0" rtl="0" algn="l">
              <a:spcBef>
                <a:spcPts val="476"/>
              </a:spcBef>
              <a:spcAft>
                <a:spcPts val="0"/>
              </a:spcAft>
              <a:buSzPct val="11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23"/>
              </a:spcBef>
              <a:spcAft>
                <a:spcPts val="0"/>
              </a:spcAft>
              <a:buSzPct val="110000"/>
              <a:buNone/>
            </a:pPr>
            <a:r>
              <a:rPr i="1" lang="en-US" sz="1900"/>
              <a:t>See the graphic on the next slide demonstrating network security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 txBox="1"/>
          <p:nvPr>
            <p:ph type="title"/>
          </p:nvPr>
        </p:nvSpPr>
        <p:spPr>
          <a:xfrm>
            <a:off x="1676400" y="76201"/>
            <a:ext cx="8234970" cy="9500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en-US"/>
              <a:t>Intranet, Extranet, Firewall, Proxy Server</a:t>
            </a:r>
            <a:endParaRPr/>
          </a:p>
        </p:txBody>
      </p:sp>
      <p:pic>
        <p:nvPicPr>
          <p:cNvPr descr="Graphic demonstrating a network with Intranet, Extranet, Firewalls and Proxy Servers" id="383" name="Google Shape;38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258" y="1479799"/>
            <a:ext cx="5921485" cy="506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/>
          <p:nvPr>
            <p:ph type="title"/>
          </p:nvPr>
        </p:nvSpPr>
        <p:spPr>
          <a:xfrm>
            <a:off x="3622767" y="3398293"/>
            <a:ext cx="8423564" cy="17381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Verdana"/>
              <a:buNone/>
            </a:pPr>
            <a:r>
              <a:rPr lang="en-US"/>
              <a:t>Part 3: </a:t>
            </a:r>
            <a:br>
              <a:rPr lang="en-US"/>
            </a:br>
            <a:r>
              <a:rPr lang="en-US"/>
              <a:t>Careers in Network</a:t>
            </a:r>
            <a:endParaRPr/>
          </a:p>
        </p:txBody>
      </p:sp>
      <p:sp>
        <p:nvSpPr>
          <p:cNvPr id="389" name="Google Shape;389;p38"/>
          <p:cNvSpPr txBox="1"/>
          <p:nvPr>
            <p:ph idx="1" type="body"/>
          </p:nvPr>
        </p:nvSpPr>
        <p:spPr>
          <a:xfrm>
            <a:off x="3634056" y="5170534"/>
            <a:ext cx="8404196" cy="477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0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390" name="Google Shape;390;p38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9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Careers In Network</a:t>
            </a:r>
            <a:endParaRPr/>
          </a:p>
        </p:txBody>
      </p:sp>
      <p:sp>
        <p:nvSpPr>
          <p:cNvPr id="397" name="Google Shape;397;p39"/>
          <p:cNvSpPr txBox="1"/>
          <p:nvPr>
            <p:ph idx="1" type="body"/>
          </p:nvPr>
        </p:nvSpPr>
        <p:spPr>
          <a:xfrm>
            <a:off x="1506072" y="1813923"/>
            <a:ext cx="7234080" cy="4308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ct val="110000"/>
              <a:buChar char="⚫"/>
            </a:pPr>
            <a:r>
              <a:rPr lang="en-US" sz="2800"/>
              <a:t>Network Administrator</a:t>
            </a:r>
            <a:endParaRPr/>
          </a:p>
          <a:p>
            <a:pPr indent="-285750" lvl="1" marL="742950" rtl="0" algn="l">
              <a:spcBef>
                <a:spcPts val="444"/>
              </a:spcBef>
              <a:spcAft>
                <a:spcPts val="0"/>
              </a:spcAft>
              <a:buSzPct val="110000"/>
              <a:buChar char="⚫"/>
            </a:pPr>
            <a:r>
              <a:rPr lang="en-US" sz="2400"/>
              <a:t>Manages a company’s LAN and WAN networks</a:t>
            </a:r>
            <a:endParaRPr/>
          </a:p>
          <a:p>
            <a:pPr indent="-285750" lvl="1" marL="742950" rtl="0" algn="l">
              <a:spcBef>
                <a:spcPts val="444"/>
              </a:spcBef>
              <a:spcAft>
                <a:spcPts val="0"/>
              </a:spcAft>
              <a:buSzPct val="110000"/>
              <a:buChar char="⚫"/>
            </a:pPr>
            <a:r>
              <a:rPr lang="en-US" sz="2400"/>
              <a:t>Maintains networking hardware and software, diagnosing and repairing problems that arise</a:t>
            </a:r>
            <a:endParaRPr/>
          </a:p>
          <a:p>
            <a:pPr indent="-285750" lvl="1" marL="742950" rtl="0" algn="l">
              <a:spcBef>
                <a:spcPts val="444"/>
              </a:spcBef>
              <a:spcAft>
                <a:spcPts val="0"/>
              </a:spcAft>
              <a:buSzPct val="110000"/>
              <a:buChar char="⚫"/>
            </a:pPr>
            <a:r>
              <a:rPr lang="en-US" sz="2400"/>
              <a:t>Candidates usually have</a:t>
            </a:r>
            <a:br>
              <a:rPr lang="en-US" sz="2400"/>
            </a:br>
            <a:r>
              <a:rPr lang="en-US" sz="2400"/>
              <a:t>a bachelor’s or associate’s degree in </a:t>
            </a:r>
            <a:br>
              <a:rPr lang="en-US" sz="2400"/>
            </a:br>
            <a:r>
              <a:rPr lang="en-US" sz="2400"/>
              <a:t>computer science, computer technology or information systems </a:t>
            </a:r>
            <a:endParaRPr/>
          </a:p>
          <a:p>
            <a:pPr indent="-285750" lvl="1" marL="742950" rtl="0" algn="l">
              <a:spcBef>
                <a:spcPts val="444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Practical networking experience</a:t>
            </a:r>
            <a:endParaRPr sz="2400"/>
          </a:p>
          <a:p>
            <a:pPr indent="-285750" lvl="1" marL="742950" rtl="0" algn="l">
              <a:spcBef>
                <a:spcPts val="444"/>
              </a:spcBef>
              <a:spcAft>
                <a:spcPts val="0"/>
              </a:spcAft>
              <a:buSzPct val="110000"/>
              <a:buChar char="⚫"/>
            </a:pPr>
            <a:r>
              <a:rPr lang="en-US" sz="2400"/>
              <a:t>Annual salary is typically</a:t>
            </a:r>
            <a:br>
              <a:rPr lang="en-US" sz="2400"/>
            </a:br>
            <a:r>
              <a:rPr lang="en-US" sz="2400"/>
              <a:t>between $47,000 and </a:t>
            </a:r>
            <a:br>
              <a:rPr lang="en-US" sz="2400"/>
            </a:br>
            <a:r>
              <a:rPr lang="en-US" sz="2400"/>
              <a:t>$64,000</a:t>
            </a:r>
            <a:endParaRPr/>
          </a:p>
          <a:p>
            <a:pPr indent="-93408" lvl="0" marL="274320" rtl="0" algn="l">
              <a:spcBef>
                <a:spcPts val="518"/>
              </a:spcBef>
              <a:spcAft>
                <a:spcPts val="0"/>
              </a:spcAft>
              <a:buSzPct val="110000"/>
              <a:buNone/>
            </a:pPr>
            <a:r>
              <a:t/>
            </a:r>
            <a:endParaRPr/>
          </a:p>
        </p:txBody>
      </p:sp>
      <p:pic>
        <p:nvPicPr>
          <p:cNvPr descr="Graphic of a young man as a network administrator. " id="398" name="Google Shape;39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0536" y="1964268"/>
            <a:ext cx="3453986" cy="3821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0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Careers In Network (LinkedIn)</a:t>
            </a:r>
            <a:endParaRPr/>
          </a:p>
        </p:txBody>
      </p:sp>
      <p:pic>
        <p:nvPicPr>
          <p:cNvPr id="405" name="Google Shape;40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5574" y="1514583"/>
            <a:ext cx="8127764" cy="5301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"/>
          <p:cNvSpPr txBox="1"/>
          <p:nvPr>
            <p:ph type="title"/>
          </p:nvPr>
        </p:nvSpPr>
        <p:spPr>
          <a:xfrm>
            <a:off x="3622767" y="3398293"/>
            <a:ext cx="8423564" cy="17381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Verdana"/>
              <a:buNone/>
            </a:pPr>
            <a:r>
              <a:rPr lang="en-US"/>
              <a:t>Part 1: </a:t>
            </a:r>
            <a:br>
              <a:rPr lang="en-US"/>
            </a:br>
            <a:r>
              <a:rPr lang="en-US"/>
              <a:t>Communication</a:t>
            </a:r>
            <a:endParaRPr/>
          </a:p>
        </p:txBody>
      </p:sp>
      <p:sp>
        <p:nvSpPr>
          <p:cNvPr id="139" name="Google Shape;139;p4"/>
          <p:cNvSpPr txBox="1"/>
          <p:nvPr>
            <p:ph idx="1" type="body"/>
          </p:nvPr>
        </p:nvSpPr>
        <p:spPr>
          <a:xfrm>
            <a:off x="3634056" y="5170534"/>
            <a:ext cx="8404196" cy="477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0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140" name="Google Shape;140;p4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Careers In Network (LinkedIn)</a:t>
            </a:r>
            <a:endParaRPr/>
          </a:p>
        </p:txBody>
      </p:sp>
      <p:pic>
        <p:nvPicPr>
          <p:cNvPr id="412" name="Google Shape;41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038" y="1559221"/>
            <a:ext cx="5048657" cy="464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1287" y="1559221"/>
            <a:ext cx="4967739" cy="4497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2"/>
          <p:cNvSpPr txBox="1"/>
          <p:nvPr>
            <p:ph type="title"/>
          </p:nvPr>
        </p:nvSpPr>
        <p:spPr>
          <a:xfrm>
            <a:off x="3622767" y="3398293"/>
            <a:ext cx="8423564" cy="17381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Verdana"/>
              <a:buNone/>
            </a:pPr>
            <a:r>
              <a:rPr lang="en-US"/>
              <a:t>Part 4: </a:t>
            </a:r>
            <a:br>
              <a:rPr lang="en-US"/>
            </a:br>
            <a:r>
              <a:rPr lang="en-US"/>
              <a:t>Trends in Network</a:t>
            </a:r>
            <a:endParaRPr/>
          </a:p>
        </p:txBody>
      </p:sp>
      <p:sp>
        <p:nvSpPr>
          <p:cNvPr id="419" name="Google Shape;419;p42"/>
          <p:cNvSpPr txBox="1"/>
          <p:nvPr>
            <p:ph idx="1" type="body"/>
          </p:nvPr>
        </p:nvSpPr>
        <p:spPr>
          <a:xfrm>
            <a:off x="3634056" y="5170534"/>
            <a:ext cx="8404196" cy="477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0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420" name="Google Shape;420;p42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3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Trends in Network Technologies </a:t>
            </a:r>
            <a:endParaRPr/>
          </a:p>
        </p:txBody>
      </p:sp>
      <p:sp>
        <p:nvSpPr>
          <p:cNvPr id="427" name="Google Shape;427;p43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28" name="Google Shape;428;p43"/>
          <p:cNvGrpSpPr/>
          <p:nvPr/>
        </p:nvGrpSpPr>
        <p:grpSpPr>
          <a:xfrm>
            <a:off x="2194279" y="1817275"/>
            <a:ext cx="9268066" cy="4308837"/>
            <a:chOff x="120054" y="50"/>
            <a:chExt cx="9268066" cy="4308837"/>
          </a:xfrm>
        </p:grpSpPr>
        <p:sp>
          <p:nvSpPr>
            <p:cNvPr id="429" name="Google Shape;429;p43"/>
            <p:cNvSpPr/>
            <p:nvPr/>
          </p:nvSpPr>
          <p:spPr>
            <a:xfrm>
              <a:off x="437119" y="50"/>
              <a:ext cx="991845" cy="991845"/>
            </a:xfrm>
            <a:prstGeom prst="ellipse">
              <a:avLst/>
            </a:prstGeom>
            <a:solidFill>
              <a:srgbClr val="CBCD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3"/>
            <p:cNvSpPr/>
            <p:nvPr/>
          </p:nvSpPr>
          <p:spPr>
            <a:xfrm>
              <a:off x="648496" y="211427"/>
              <a:ext cx="569091" cy="56909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3"/>
            <p:cNvSpPr/>
            <p:nvPr/>
          </p:nvSpPr>
          <p:spPr>
            <a:xfrm>
              <a:off x="120054" y="1300831"/>
              <a:ext cx="1625976" cy="6503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3"/>
            <p:cNvSpPr txBox="1"/>
            <p:nvPr/>
          </p:nvSpPr>
          <p:spPr>
            <a:xfrm>
              <a:off x="120054" y="1300831"/>
              <a:ext cx="1625976" cy="6503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AI &amp; ML</a:t>
              </a:r>
              <a:endParaRPr/>
            </a:p>
          </p:txBody>
        </p:sp>
        <p:sp>
          <p:nvSpPr>
            <p:cNvPr id="433" name="Google Shape;433;p43"/>
            <p:cNvSpPr/>
            <p:nvPr/>
          </p:nvSpPr>
          <p:spPr>
            <a:xfrm>
              <a:off x="2347642" y="50"/>
              <a:ext cx="991845" cy="991845"/>
            </a:xfrm>
            <a:prstGeom prst="ellipse">
              <a:avLst/>
            </a:prstGeom>
            <a:solidFill>
              <a:srgbClr val="CBCD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3"/>
            <p:cNvSpPr/>
            <p:nvPr/>
          </p:nvSpPr>
          <p:spPr>
            <a:xfrm>
              <a:off x="2559019" y="211427"/>
              <a:ext cx="569091" cy="56909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3"/>
            <p:cNvSpPr/>
            <p:nvPr/>
          </p:nvSpPr>
          <p:spPr>
            <a:xfrm>
              <a:off x="2030576" y="1300831"/>
              <a:ext cx="1625976" cy="6503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3"/>
            <p:cNvSpPr txBox="1"/>
            <p:nvPr/>
          </p:nvSpPr>
          <p:spPr>
            <a:xfrm>
              <a:off x="2030576" y="1300831"/>
              <a:ext cx="1625976" cy="6503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0" i="0" lang="en-US" sz="16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5G &amp; WI-FI 6</a:t>
              </a:r>
              <a:endParaRPr b="0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43"/>
            <p:cNvSpPr/>
            <p:nvPr/>
          </p:nvSpPr>
          <p:spPr>
            <a:xfrm>
              <a:off x="4230273" y="50"/>
              <a:ext cx="991845" cy="991845"/>
            </a:xfrm>
            <a:prstGeom prst="ellipse">
              <a:avLst/>
            </a:prstGeom>
            <a:solidFill>
              <a:srgbClr val="CBCD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3"/>
            <p:cNvSpPr/>
            <p:nvPr/>
          </p:nvSpPr>
          <p:spPr>
            <a:xfrm>
              <a:off x="4469541" y="211427"/>
              <a:ext cx="569091" cy="56909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3"/>
            <p:cNvSpPr/>
            <p:nvPr/>
          </p:nvSpPr>
          <p:spPr>
            <a:xfrm>
              <a:off x="3941099" y="1300831"/>
              <a:ext cx="1625976" cy="6503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3"/>
            <p:cNvSpPr txBox="1"/>
            <p:nvPr/>
          </p:nvSpPr>
          <p:spPr>
            <a:xfrm>
              <a:off x="3941099" y="1300831"/>
              <a:ext cx="1625976" cy="6503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AR &amp; VR</a:t>
              </a:r>
              <a:endParaRPr/>
            </a:p>
          </p:txBody>
        </p:sp>
        <p:sp>
          <p:nvSpPr>
            <p:cNvPr id="441" name="Google Shape;441;p43"/>
            <p:cNvSpPr/>
            <p:nvPr/>
          </p:nvSpPr>
          <p:spPr>
            <a:xfrm>
              <a:off x="6168687" y="50"/>
              <a:ext cx="991845" cy="991845"/>
            </a:xfrm>
            <a:prstGeom prst="ellipse">
              <a:avLst/>
            </a:prstGeom>
            <a:solidFill>
              <a:srgbClr val="CBCD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3"/>
            <p:cNvSpPr/>
            <p:nvPr/>
          </p:nvSpPr>
          <p:spPr>
            <a:xfrm>
              <a:off x="6380064" y="211427"/>
              <a:ext cx="569091" cy="56909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999" l="0" r="0" t="-999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3"/>
            <p:cNvSpPr/>
            <p:nvPr/>
          </p:nvSpPr>
          <p:spPr>
            <a:xfrm>
              <a:off x="5851621" y="1300831"/>
              <a:ext cx="1625976" cy="6503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3"/>
            <p:cNvSpPr txBox="1"/>
            <p:nvPr/>
          </p:nvSpPr>
          <p:spPr>
            <a:xfrm>
              <a:off x="5851621" y="1300831"/>
              <a:ext cx="1625976" cy="6503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IOT</a:t>
              </a:r>
              <a:endParaRPr/>
            </a:p>
          </p:txBody>
        </p:sp>
        <p:sp>
          <p:nvSpPr>
            <p:cNvPr id="445" name="Google Shape;445;p43"/>
            <p:cNvSpPr/>
            <p:nvPr/>
          </p:nvSpPr>
          <p:spPr>
            <a:xfrm>
              <a:off x="8079209" y="50"/>
              <a:ext cx="991845" cy="991845"/>
            </a:xfrm>
            <a:prstGeom prst="ellipse">
              <a:avLst/>
            </a:prstGeom>
            <a:solidFill>
              <a:srgbClr val="CBCD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3"/>
            <p:cNvSpPr/>
            <p:nvPr/>
          </p:nvSpPr>
          <p:spPr>
            <a:xfrm>
              <a:off x="8290586" y="211427"/>
              <a:ext cx="569091" cy="569091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3"/>
            <p:cNvSpPr/>
            <p:nvPr/>
          </p:nvSpPr>
          <p:spPr>
            <a:xfrm>
              <a:off x="7762144" y="1300831"/>
              <a:ext cx="1625976" cy="6503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3"/>
            <p:cNvSpPr txBox="1"/>
            <p:nvPr/>
          </p:nvSpPr>
          <p:spPr>
            <a:xfrm>
              <a:off x="7762144" y="1300831"/>
              <a:ext cx="1625976" cy="6503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DIGITAL TRANSFORMATION</a:t>
              </a:r>
              <a:endParaRPr/>
            </a:p>
          </p:txBody>
        </p:sp>
        <p:sp>
          <p:nvSpPr>
            <p:cNvPr id="449" name="Google Shape;449;p43"/>
            <p:cNvSpPr/>
            <p:nvPr/>
          </p:nvSpPr>
          <p:spPr>
            <a:xfrm>
              <a:off x="2347642" y="2357716"/>
              <a:ext cx="991845" cy="991845"/>
            </a:xfrm>
            <a:prstGeom prst="ellipse">
              <a:avLst/>
            </a:prstGeom>
            <a:solidFill>
              <a:srgbClr val="CBCD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3"/>
            <p:cNvSpPr/>
            <p:nvPr/>
          </p:nvSpPr>
          <p:spPr>
            <a:xfrm>
              <a:off x="2531127" y="2569093"/>
              <a:ext cx="569091" cy="569091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3"/>
            <p:cNvSpPr/>
            <p:nvPr/>
          </p:nvSpPr>
          <p:spPr>
            <a:xfrm>
              <a:off x="2030576" y="3658497"/>
              <a:ext cx="1625976" cy="6503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3"/>
            <p:cNvSpPr txBox="1"/>
            <p:nvPr/>
          </p:nvSpPr>
          <p:spPr>
            <a:xfrm>
              <a:off x="2030576" y="3658497"/>
              <a:ext cx="1625976" cy="6503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CLOUD COMPUTING</a:t>
              </a:r>
              <a:endParaRPr/>
            </a:p>
          </p:txBody>
        </p:sp>
        <p:sp>
          <p:nvSpPr>
            <p:cNvPr id="453" name="Google Shape;453;p43"/>
            <p:cNvSpPr/>
            <p:nvPr/>
          </p:nvSpPr>
          <p:spPr>
            <a:xfrm>
              <a:off x="4258164" y="2357716"/>
              <a:ext cx="991845" cy="991845"/>
            </a:xfrm>
            <a:prstGeom prst="ellipse">
              <a:avLst/>
            </a:prstGeom>
            <a:solidFill>
              <a:srgbClr val="CBCD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3"/>
            <p:cNvSpPr/>
            <p:nvPr/>
          </p:nvSpPr>
          <p:spPr>
            <a:xfrm>
              <a:off x="4469541" y="2569093"/>
              <a:ext cx="569091" cy="569091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3"/>
            <p:cNvSpPr/>
            <p:nvPr/>
          </p:nvSpPr>
          <p:spPr>
            <a:xfrm>
              <a:off x="3941099" y="3658497"/>
              <a:ext cx="1625976" cy="6503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3"/>
            <p:cNvSpPr txBox="1"/>
            <p:nvPr/>
          </p:nvSpPr>
          <p:spPr>
            <a:xfrm>
              <a:off x="3941099" y="3658497"/>
              <a:ext cx="1625976" cy="6503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SECURITY</a:t>
              </a:r>
              <a:endParaRPr/>
            </a:p>
          </p:txBody>
        </p:sp>
        <p:sp>
          <p:nvSpPr>
            <p:cNvPr id="457" name="Google Shape;457;p43"/>
            <p:cNvSpPr/>
            <p:nvPr/>
          </p:nvSpPr>
          <p:spPr>
            <a:xfrm>
              <a:off x="6168687" y="2357716"/>
              <a:ext cx="991845" cy="991845"/>
            </a:xfrm>
            <a:prstGeom prst="ellipse">
              <a:avLst/>
            </a:prstGeom>
            <a:solidFill>
              <a:srgbClr val="CBCD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3"/>
            <p:cNvSpPr/>
            <p:nvPr/>
          </p:nvSpPr>
          <p:spPr>
            <a:xfrm>
              <a:off x="6380064" y="2569093"/>
              <a:ext cx="569091" cy="569091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3"/>
            <p:cNvSpPr/>
            <p:nvPr/>
          </p:nvSpPr>
          <p:spPr>
            <a:xfrm>
              <a:off x="5851621" y="3658497"/>
              <a:ext cx="1625976" cy="6503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3"/>
            <p:cNvSpPr txBox="1"/>
            <p:nvPr/>
          </p:nvSpPr>
          <p:spPr>
            <a:xfrm>
              <a:off x="5851621" y="3658497"/>
              <a:ext cx="1625976" cy="6503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DEVOPS</a:t>
              </a: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4"/>
          <p:cNvSpPr txBox="1"/>
          <p:nvPr>
            <p:ph type="title"/>
          </p:nvPr>
        </p:nvSpPr>
        <p:spPr>
          <a:xfrm>
            <a:off x="1600200" y="13855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4000"/>
              <a:buFont typeface="Open Sans"/>
              <a:buNone/>
            </a:pPr>
            <a:r>
              <a:rPr b="1" i="0" lang="en-US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 5G and Wi Fi 6 Technology</a:t>
            </a:r>
            <a:endParaRPr b="1" i="0">
              <a:solidFill>
                <a:srgbClr val="2125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7" name="Google Shape;467;p44"/>
          <p:cNvSpPr txBox="1"/>
          <p:nvPr>
            <p:ph idx="1" type="body"/>
          </p:nvPr>
        </p:nvSpPr>
        <p:spPr>
          <a:xfrm>
            <a:off x="1164894" y="1734207"/>
            <a:ext cx="9508175" cy="4713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just">
              <a:spcBef>
                <a:spcPts val="0"/>
              </a:spcBef>
              <a:spcAft>
                <a:spcPts val="0"/>
              </a:spcAft>
              <a:buSzPts val="2640"/>
              <a:buChar char="⚫"/>
            </a:pPr>
            <a:r>
              <a:rPr i="0" lang="en-US" sz="24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5G or fifth generation cellular technology. </a:t>
            </a:r>
            <a:endParaRPr/>
          </a:p>
          <a:p>
            <a:pPr indent="-285750" lvl="1" marL="742950" rtl="0" algn="just">
              <a:spcBef>
                <a:spcPts val="400"/>
              </a:spcBef>
              <a:spcAft>
                <a:spcPts val="0"/>
              </a:spcAft>
              <a:buSzPts val="2200"/>
              <a:buChar char="⚫"/>
            </a:pPr>
            <a:r>
              <a:rPr lang="en-US" sz="20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Characteristics:</a:t>
            </a:r>
            <a:endParaRPr/>
          </a:p>
          <a:p>
            <a:pPr indent="-228600" lvl="2" marL="1143000" rtl="0" algn="just">
              <a:spcBef>
                <a:spcPts val="320"/>
              </a:spcBef>
              <a:spcAft>
                <a:spcPts val="0"/>
              </a:spcAft>
              <a:buSzPts val="1760"/>
              <a:buChar char="⚫"/>
            </a:pPr>
            <a:r>
              <a:rPr i="0" lang="en-US" sz="16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increased speed, reduced latency and improve flexibility in wireless services. </a:t>
            </a:r>
            <a:endParaRPr sz="1600">
              <a:solidFill>
                <a:srgbClr val="2125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1" marL="742950" rtl="0" algn="just">
              <a:spcBef>
                <a:spcPts val="400"/>
              </a:spcBef>
              <a:spcAft>
                <a:spcPts val="0"/>
              </a:spcAft>
              <a:buSzPts val="2200"/>
              <a:buChar char="⚫"/>
            </a:pPr>
            <a:r>
              <a:rPr i="0" lang="en-US" sz="20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Helps organizations to mobilize workforces, extend automation, supporting new applications with increased network capacity and high data rates. </a:t>
            </a:r>
            <a:endParaRPr/>
          </a:p>
          <a:p>
            <a:pPr indent="-285750" lvl="1" marL="742950" rtl="0" algn="just">
              <a:spcBef>
                <a:spcPts val="400"/>
              </a:spcBef>
              <a:spcAft>
                <a:spcPts val="0"/>
              </a:spcAft>
              <a:buSzPts val="2200"/>
              <a:buChar char="⚫"/>
            </a:pPr>
            <a:r>
              <a:rPr i="0" lang="en-US" sz="20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Solve the issue of many wireless devices connected at once.</a:t>
            </a:r>
            <a:endParaRPr/>
          </a:p>
          <a:p>
            <a:pPr indent="-274320" lvl="0" marL="274320" rtl="0" algn="just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i="0" lang="en-US" sz="24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Wi Fi 6 </a:t>
            </a:r>
            <a:endParaRPr/>
          </a:p>
          <a:p>
            <a:pPr indent="-285750" lvl="1" marL="742950" rtl="0" algn="just">
              <a:spcBef>
                <a:spcPts val="400"/>
              </a:spcBef>
              <a:spcAft>
                <a:spcPts val="0"/>
              </a:spcAft>
              <a:buSzPts val="2200"/>
              <a:buChar char="⚫"/>
            </a:pPr>
            <a:r>
              <a:rPr i="0" lang="en-US" sz="20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Infrastructure.</a:t>
            </a:r>
            <a:endParaRPr/>
          </a:p>
          <a:p>
            <a:pPr indent="-285750" lvl="1" marL="742950" rtl="0" algn="just">
              <a:spcBef>
                <a:spcPts val="400"/>
              </a:spcBef>
              <a:spcAft>
                <a:spcPts val="0"/>
              </a:spcAft>
              <a:buSzPts val="2200"/>
              <a:buChar char="⚫"/>
            </a:pPr>
            <a:r>
              <a:rPr lang="en-US" sz="20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i="0" lang="en-US" sz="20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omputers and mobile phones manufacturers need to adopt new standards.</a:t>
            </a:r>
            <a:endParaRPr i="0" sz="2000">
              <a:solidFill>
                <a:srgbClr val="2125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5"/>
          <p:cNvSpPr txBox="1"/>
          <p:nvPr>
            <p:ph type="title"/>
          </p:nvPr>
        </p:nvSpPr>
        <p:spPr>
          <a:xfrm>
            <a:off x="1600200" y="13855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Open Sans"/>
              <a:buNone/>
            </a:pPr>
            <a:r>
              <a:rPr b="1" i="0" lang="en-US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Artificial Intelligence (AI) and Machine Learning (ML)</a:t>
            </a:r>
            <a:endParaRPr b="1" i="0">
              <a:solidFill>
                <a:srgbClr val="2125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4" name="Google Shape;474;p45"/>
          <p:cNvSpPr txBox="1"/>
          <p:nvPr>
            <p:ph idx="1" type="body"/>
          </p:nvPr>
        </p:nvSpPr>
        <p:spPr>
          <a:xfrm>
            <a:off x="1164894" y="1734207"/>
            <a:ext cx="9508175" cy="4698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just">
              <a:spcBef>
                <a:spcPts val="0"/>
              </a:spcBef>
              <a:spcAft>
                <a:spcPts val="0"/>
              </a:spcAft>
              <a:buSzPts val="2640"/>
              <a:buChar char="⚫"/>
            </a:pPr>
            <a:r>
              <a:rPr i="0" lang="en-US" sz="24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Addressed complex network and business problems in real time. </a:t>
            </a:r>
            <a:endParaRPr/>
          </a:p>
          <a:p>
            <a:pPr indent="-274320" lvl="0" marL="274320" rtl="0" algn="just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i="0" lang="en-US" sz="24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ML</a:t>
            </a:r>
            <a:endParaRPr/>
          </a:p>
          <a:p>
            <a:pPr indent="-285750" lvl="1" marL="742950" rtl="0" algn="just">
              <a:spcBef>
                <a:spcPts val="400"/>
              </a:spcBef>
              <a:spcAft>
                <a:spcPts val="0"/>
              </a:spcAft>
              <a:buSzPts val="2200"/>
              <a:buChar char="⚫"/>
            </a:pPr>
            <a:r>
              <a:rPr lang="en-US" sz="20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i="0" lang="en-US" sz="20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ake predictions based on network data.</a:t>
            </a:r>
            <a:endParaRPr/>
          </a:p>
          <a:p>
            <a:pPr indent="-274320" lvl="0" marL="274320" rtl="0" algn="just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i="0" lang="en-US" sz="24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AI </a:t>
            </a:r>
            <a:endParaRPr/>
          </a:p>
          <a:p>
            <a:pPr indent="-285750" lvl="1" marL="742950" rtl="0" algn="just">
              <a:spcBef>
                <a:spcPts val="400"/>
              </a:spcBef>
              <a:spcAft>
                <a:spcPts val="0"/>
              </a:spcAft>
              <a:buSzPts val="2200"/>
              <a:buChar char="⚫"/>
            </a:pPr>
            <a:r>
              <a:rPr i="0" lang="en-US" sz="20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Can take intelligent actions based on those prophecies.</a:t>
            </a:r>
            <a:endParaRPr/>
          </a:p>
          <a:p>
            <a:pPr indent="-274320" lvl="0" marL="274320" rtl="0" algn="just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i="0" lang="en-US" sz="24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Advanced analytics into automation systems will bring in self-operating networks.</a:t>
            </a:r>
            <a:endParaRPr i="0" sz="2000">
              <a:solidFill>
                <a:srgbClr val="2125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6"/>
          <p:cNvSpPr txBox="1"/>
          <p:nvPr>
            <p:ph type="title"/>
          </p:nvPr>
        </p:nvSpPr>
        <p:spPr>
          <a:xfrm>
            <a:off x="1600200" y="13855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4000"/>
              <a:buFont typeface="Open Sans"/>
              <a:buNone/>
            </a:pPr>
            <a:r>
              <a:rPr b="1" i="0" lang="en-US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Augmented Reality and Virtual Reality</a:t>
            </a:r>
            <a:endParaRPr b="1" i="0">
              <a:solidFill>
                <a:srgbClr val="2125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1" name="Google Shape;481;p46"/>
          <p:cNvSpPr txBox="1"/>
          <p:nvPr>
            <p:ph idx="1" type="body"/>
          </p:nvPr>
        </p:nvSpPr>
        <p:spPr>
          <a:xfrm>
            <a:off x="1164894" y="1734207"/>
            <a:ext cx="9508175" cy="4698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just">
              <a:spcBef>
                <a:spcPts val="0"/>
              </a:spcBef>
              <a:spcAft>
                <a:spcPts val="0"/>
              </a:spcAft>
              <a:buSzPts val="2640"/>
              <a:buChar char="⚫"/>
            </a:pPr>
            <a:r>
              <a:rPr lang="en-US" sz="24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i="0" lang="en-US" sz="24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echnologies empower the applications and customer experiences.  </a:t>
            </a:r>
            <a:endParaRPr/>
          </a:p>
          <a:p>
            <a:pPr indent="-274320" lvl="0" marL="274320" rtl="0" algn="just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 sz="24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i="0" lang="en-US" sz="24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ainly used on smartphone and tablets.</a:t>
            </a:r>
            <a:endParaRPr/>
          </a:p>
          <a:p>
            <a:pPr indent="-274320" lvl="0" marL="274320" rtl="0" algn="just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 sz="24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E.g. </a:t>
            </a:r>
            <a:r>
              <a:rPr i="0" lang="en-US" sz="24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to present interior design, allowing shopkeepers to have virtual presentation of furniture.</a:t>
            </a:r>
            <a:endParaRPr i="0" sz="2000">
              <a:solidFill>
                <a:srgbClr val="2125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7"/>
          <p:cNvSpPr txBox="1"/>
          <p:nvPr>
            <p:ph type="title"/>
          </p:nvPr>
        </p:nvSpPr>
        <p:spPr>
          <a:xfrm>
            <a:off x="1600200" y="13855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000"/>
              <a:buFont typeface="Open Sans"/>
              <a:buNone/>
            </a:pPr>
            <a:r>
              <a:rPr b="1" i="0" lang="en-US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Cloud Computing </a:t>
            </a:r>
            <a:endParaRPr/>
          </a:p>
        </p:txBody>
      </p:sp>
      <p:sp>
        <p:nvSpPr>
          <p:cNvPr id="488" name="Google Shape;488;p47"/>
          <p:cNvSpPr txBox="1"/>
          <p:nvPr>
            <p:ph idx="1" type="body"/>
          </p:nvPr>
        </p:nvSpPr>
        <p:spPr>
          <a:xfrm>
            <a:off x="1164894" y="1734207"/>
            <a:ext cx="9508175" cy="4698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just">
              <a:spcBef>
                <a:spcPts val="0"/>
              </a:spcBef>
              <a:spcAft>
                <a:spcPts val="0"/>
              </a:spcAft>
              <a:buSzPts val="2640"/>
              <a:buChar char="⚫"/>
            </a:pPr>
            <a:r>
              <a:rPr lang="en-US" sz="24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i="0" lang="en-US" sz="24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llows faster transition to remote work.</a:t>
            </a:r>
            <a:endParaRPr/>
          </a:p>
          <a:p>
            <a:pPr indent="-274320" lvl="0" marL="274320" rtl="0" algn="just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 sz="24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i="0" lang="en-US" sz="24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elp to organize remote workplace more efficiently.</a:t>
            </a:r>
            <a:endParaRPr/>
          </a:p>
          <a:p>
            <a:pPr indent="-274320" lvl="0" marL="274320" rtl="0" algn="just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 sz="24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i="0" lang="en-US" sz="24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ontributed to business continuity during any crisis.</a:t>
            </a:r>
            <a:endParaRPr/>
          </a:p>
          <a:p>
            <a:pPr indent="-274320" lvl="0" marL="274320" rtl="0" algn="just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i="0" lang="en-US" sz="24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Maintaining consistent network and security policies across multiple clouds using multi cloud policy management.</a:t>
            </a:r>
            <a:endParaRPr i="0" sz="2000">
              <a:solidFill>
                <a:srgbClr val="2125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8"/>
          <p:cNvSpPr txBox="1"/>
          <p:nvPr>
            <p:ph type="title"/>
          </p:nvPr>
        </p:nvSpPr>
        <p:spPr>
          <a:xfrm>
            <a:off x="1600200" y="13855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000"/>
              <a:buFont typeface="Open Sans"/>
              <a:buNone/>
            </a:pPr>
            <a:r>
              <a:rPr b="1" i="0" lang="en-US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DevOps</a:t>
            </a:r>
            <a:endParaRPr/>
          </a:p>
        </p:txBody>
      </p:sp>
      <p:sp>
        <p:nvSpPr>
          <p:cNvPr id="495" name="Google Shape;495;p48"/>
          <p:cNvSpPr txBox="1"/>
          <p:nvPr>
            <p:ph idx="1" type="body"/>
          </p:nvPr>
        </p:nvSpPr>
        <p:spPr>
          <a:xfrm>
            <a:off x="1164894" y="1734207"/>
            <a:ext cx="9508175" cy="4698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just">
              <a:spcBef>
                <a:spcPts val="0"/>
              </a:spcBef>
              <a:spcAft>
                <a:spcPts val="0"/>
              </a:spcAft>
              <a:buSzPts val="2640"/>
              <a:buChar char="⚫"/>
            </a:pPr>
            <a:r>
              <a:rPr lang="en-US" sz="24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i="0" lang="en-US" sz="24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ied up to software development and IT. </a:t>
            </a:r>
            <a:endParaRPr/>
          </a:p>
          <a:p>
            <a:pPr indent="-274320" lvl="0" marL="274320" rtl="0" algn="just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 sz="24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i="0" lang="en-US" sz="24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mprove relationship between network service designers and engineers to make operational changes to the services.</a:t>
            </a:r>
            <a:endParaRPr i="0" sz="2000">
              <a:solidFill>
                <a:srgbClr val="2125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9"/>
          <p:cNvSpPr txBox="1"/>
          <p:nvPr>
            <p:ph type="title"/>
          </p:nvPr>
        </p:nvSpPr>
        <p:spPr>
          <a:xfrm>
            <a:off x="1600200" y="13855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000"/>
              <a:buFont typeface="Open Sans"/>
              <a:buNone/>
            </a:pPr>
            <a:r>
              <a:rPr b="1" i="0" lang="en-US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Digital Transformation</a:t>
            </a:r>
            <a:endParaRPr/>
          </a:p>
        </p:txBody>
      </p:sp>
      <p:sp>
        <p:nvSpPr>
          <p:cNvPr id="502" name="Google Shape;502;p49"/>
          <p:cNvSpPr txBox="1"/>
          <p:nvPr>
            <p:ph idx="1" type="body"/>
          </p:nvPr>
        </p:nvSpPr>
        <p:spPr>
          <a:xfrm>
            <a:off x="1164894" y="1734207"/>
            <a:ext cx="9508175" cy="4698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just">
              <a:spcBef>
                <a:spcPts val="0"/>
              </a:spcBef>
              <a:spcAft>
                <a:spcPts val="0"/>
              </a:spcAft>
              <a:buSzPts val="2640"/>
              <a:buChar char="⚫"/>
            </a:pPr>
            <a:r>
              <a:rPr lang="en-US" sz="24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Enables adoption of digital technology to transform services or businesses.</a:t>
            </a:r>
            <a:endParaRPr/>
          </a:p>
          <a:p>
            <a:pPr indent="-274320" lvl="0" marL="274320" rtl="0" algn="just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 sz="24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Replacing on digital or manual processes with digital processes. </a:t>
            </a:r>
            <a:endParaRPr/>
          </a:p>
          <a:p>
            <a:pPr indent="-274320" lvl="0" marL="274320" rtl="0" algn="just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 sz="24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E.g. digital forms that are processed, stored, and transmitted via digital devices and networks.</a:t>
            </a:r>
            <a:endParaRPr i="0" sz="2000">
              <a:solidFill>
                <a:srgbClr val="2125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0"/>
          <p:cNvSpPr txBox="1"/>
          <p:nvPr>
            <p:ph type="title"/>
          </p:nvPr>
        </p:nvSpPr>
        <p:spPr>
          <a:xfrm>
            <a:off x="1600200" y="13855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000"/>
              <a:buFont typeface="Open Sans"/>
              <a:buNone/>
            </a:pPr>
            <a:r>
              <a:rPr b="1" i="0" lang="en-US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Internet of Things (IoT)</a:t>
            </a:r>
            <a:endParaRPr/>
          </a:p>
        </p:txBody>
      </p:sp>
      <p:sp>
        <p:nvSpPr>
          <p:cNvPr id="509" name="Google Shape;509;p50"/>
          <p:cNvSpPr txBox="1"/>
          <p:nvPr>
            <p:ph idx="1" type="body"/>
          </p:nvPr>
        </p:nvSpPr>
        <p:spPr>
          <a:xfrm>
            <a:off x="1164894" y="1734207"/>
            <a:ext cx="9508175" cy="4698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just">
              <a:spcBef>
                <a:spcPts val="0"/>
              </a:spcBef>
              <a:spcAft>
                <a:spcPts val="0"/>
              </a:spcAft>
              <a:buSzPts val="2640"/>
              <a:buChar char="⚫"/>
            </a:pPr>
            <a:r>
              <a:rPr lang="en-US" sz="24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Connecting the unconnected. </a:t>
            </a:r>
            <a:endParaRPr/>
          </a:p>
          <a:p>
            <a:pPr indent="-274320" lvl="0" marL="274320" rtl="0" algn="just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 sz="24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Capable to communicate and connect with other devices and people.</a:t>
            </a:r>
            <a:endParaRPr i="0" sz="2000">
              <a:solidFill>
                <a:srgbClr val="2125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47" name="Google Shape;147;p5"/>
          <p:cNvSpPr txBox="1"/>
          <p:nvPr>
            <p:ph idx="1" type="body"/>
          </p:nvPr>
        </p:nvSpPr>
        <p:spPr>
          <a:xfrm>
            <a:off x="1506071" y="1676400"/>
            <a:ext cx="5410200" cy="4393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743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80"/>
              <a:buChar char="⚫"/>
            </a:pPr>
            <a:r>
              <a:rPr lang="en-US"/>
              <a:t>We live in a truly connected society. 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3080"/>
              <a:buChar char="⚫"/>
            </a:pPr>
            <a:r>
              <a:rPr lang="en-US"/>
              <a:t>Increased connectivity potentially means increased productivity, especially in business. 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3080"/>
              <a:buChar char="⚫"/>
            </a:pPr>
            <a:r>
              <a:rPr lang="en-US"/>
              <a:t>You will learn more about the concept of connectivity and the impact of the wireless revolution in this chapter.</a:t>
            </a:r>
            <a:endParaRPr/>
          </a:p>
          <a:p>
            <a:pPr indent="-78740" lvl="0" marL="274320" rtl="0" algn="l">
              <a:spcBef>
                <a:spcPts val="560"/>
              </a:spcBef>
              <a:spcAft>
                <a:spcPts val="0"/>
              </a:spcAft>
              <a:buSzPts val="3080"/>
              <a:buNone/>
            </a:pPr>
            <a:r>
              <a:t/>
            </a:r>
            <a:endParaRPr/>
          </a:p>
        </p:txBody>
      </p:sp>
      <p:pic>
        <p:nvPicPr>
          <p:cNvPr descr="Graphic of a network administrator standing in front of a series of servers" id="148" name="Google Shape;14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8972" y="1676400"/>
            <a:ext cx="4123702" cy="45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1"/>
          <p:cNvSpPr txBox="1"/>
          <p:nvPr>
            <p:ph type="title"/>
          </p:nvPr>
        </p:nvSpPr>
        <p:spPr>
          <a:xfrm>
            <a:off x="1600200" y="13855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000"/>
              <a:buFont typeface="Open Sans"/>
              <a:buNone/>
            </a:pPr>
            <a:r>
              <a:rPr b="1" i="0" lang="en-US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Data Security</a:t>
            </a:r>
            <a:endParaRPr/>
          </a:p>
        </p:txBody>
      </p:sp>
      <p:sp>
        <p:nvSpPr>
          <p:cNvPr id="516" name="Google Shape;516;p51"/>
          <p:cNvSpPr txBox="1"/>
          <p:nvPr>
            <p:ph idx="1" type="body"/>
          </p:nvPr>
        </p:nvSpPr>
        <p:spPr>
          <a:xfrm>
            <a:off x="1164894" y="1734207"/>
            <a:ext cx="9508175" cy="4698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just">
              <a:spcBef>
                <a:spcPts val="0"/>
              </a:spcBef>
              <a:spcAft>
                <a:spcPts val="0"/>
              </a:spcAft>
              <a:buSzPts val="2640"/>
              <a:buChar char="⚫"/>
            </a:pPr>
            <a:r>
              <a:rPr lang="en-US" sz="24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Usability and integrity of network is crucial to security. </a:t>
            </a:r>
            <a:endParaRPr/>
          </a:p>
          <a:p>
            <a:pPr indent="-274320" lvl="0" marL="274320" rtl="0" algn="just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 sz="2400">
                <a:solidFill>
                  <a:srgbClr val="212529"/>
                </a:solidFill>
                <a:latin typeface="Open Sans"/>
                <a:ea typeface="Open Sans"/>
                <a:cs typeface="Open Sans"/>
                <a:sym typeface="Open Sans"/>
              </a:rPr>
              <a:t>Effective network security manages network access effectively and stops a variety of threats entering or spreading within the network</a:t>
            </a:r>
            <a:endParaRPr i="0" sz="2000">
              <a:solidFill>
                <a:srgbClr val="2125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Communications</a:t>
            </a:r>
            <a:endParaRPr/>
          </a:p>
        </p:txBody>
      </p:sp>
      <p:sp>
        <p:nvSpPr>
          <p:cNvPr id="155" name="Google Shape;155;p6"/>
          <p:cNvSpPr txBox="1"/>
          <p:nvPr>
            <p:ph idx="1" type="body"/>
          </p:nvPr>
        </p:nvSpPr>
        <p:spPr>
          <a:xfrm>
            <a:off x="1506071" y="1752600"/>
            <a:ext cx="9508175" cy="4308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3080"/>
              <a:buChar char="⚫"/>
            </a:pPr>
            <a:r>
              <a:rPr lang="en-US"/>
              <a:t>Computer communications is the process of sharing data, programs, and information between two or more computers</a:t>
            </a:r>
            <a:endParaRPr/>
          </a:p>
          <a:p>
            <a:pPr indent="-274320" lvl="0" marL="274320" rtl="0" algn="l">
              <a:spcBef>
                <a:spcPts val="560"/>
              </a:spcBef>
              <a:spcAft>
                <a:spcPts val="0"/>
              </a:spcAft>
              <a:buSzPts val="3080"/>
              <a:buChar char="⚫"/>
            </a:pPr>
            <a:r>
              <a:rPr lang="en-US"/>
              <a:t>Numerous applications depend on communication systems, including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E-mail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Texting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Video Conferencing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Electronic commerce</a:t>
            </a:r>
            <a:endParaRPr/>
          </a:p>
          <a:p>
            <a:pPr indent="-78740" lvl="0" marL="274320" rtl="0" algn="l">
              <a:spcBef>
                <a:spcPts val="560"/>
              </a:spcBef>
              <a:spcAft>
                <a:spcPts val="0"/>
              </a:spcAft>
              <a:buSzPts val="308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 txBox="1"/>
          <p:nvPr>
            <p:ph type="title"/>
          </p:nvPr>
        </p:nvSpPr>
        <p:spPr>
          <a:xfrm>
            <a:off x="1524000" y="6178"/>
            <a:ext cx="827433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 Connectivity</a:t>
            </a:r>
            <a:endParaRPr/>
          </a:p>
        </p:txBody>
      </p:sp>
      <p:sp>
        <p:nvSpPr>
          <p:cNvPr id="162" name="Google Shape;162;p7"/>
          <p:cNvSpPr txBox="1"/>
          <p:nvPr>
            <p:ph idx="1" type="body"/>
          </p:nvPr>
        </p:nvSpPr>
        <p:spPr>
          <a:xfrm>
            <a:off x="1524000" y="1676400"/>
            <a:ext cx="5333999" cy="4393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Connectivity uses computer networks to link people and resources</a:t>
            </a:r>
            <a:endParaRPr/>
          </a:p>
          <a:p>
            <a:pPr indent="-274320" lvl="0" marL="274320" rtl="0" algn="l">
              <a:spcBef>
                <a:spcPts val="434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Connects your personal computer to other computers and resources on a network and the Internet</a:t>
            </a:r>
            <a:endParaRPr/>
          </a:p>
          <a:p>
            <a:pPr indent="-274320" lvl="0" marL="274320" rtl="0" algn="l">
              <a:spcBef>
                <a:spcPts val="434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The Wireless Revolution</a:t>
            </a:r>
            <a:endParaRPr/>
          </a:p>
          <a:p>
            <a:pPr indent="-285750" lvl="1" marL="742950" rtl="0" algn="l">
              <a:spcBef>
                <a:spcPts val="372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Single most dramatic change in connectivity in the past decade</a:t>
            </a:r>
            <a:endParaRPr/>
          </a:p>
          <a:p>
            <a:pPr indent="-285750" lvl="1" marL="742950" rtl="0" algn="l">
              <a:spcBef>
                <a:spcPts val="372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Allows connectivity with anyone from almost anywhere at any time</a:t>
            </a:r>
            <a:endParaRPr/>
          </a:p>
          <a:p>
            <a:pPr indent="0" lvl="1" marL="342900" rtl="0" algn="l">
              <a:spcBef>
                <a:spcPts val="372"/>
              </a:spcBef>
              <a:spcAft>
                <a:spcPts val="0"/>
              </a:spcAft>
              <a:buSzPct val="110000"/>
              <a:buNone/>
            </a:pPr>
            <a:r>
              <a:t/>
            </a:r>
            <a:endParaRPr/>
          </a:p>
          <a:p>
            <a:pPr indent="0" lvl="1" marL="342900" rtl="0" algn="l">
              <a:spcBef>
                <a:spcPts val="372"/>
              </a:spcBef>
              <a:spcAft>
                <a:spcPts val="0"/>
              </a:spcAft>
              <a:buSzPct val="110000"/>
              <a:buNone/>
            </a:pPr>
            <a:r>
              <a:t/>
            </a:r>
            <a:endParaRPr/>
          </a:p>
          <a:p>
            <a:pPr indent="0" lvl="1" marL="342900" rtl="0" algn="l">
              <a:spcBef>
                <a:spcPts val="310"/>
              </a:spcBef>
              <a:spcAft>
                <a:spcPts val="0"/>
              </a:spcAft>
              <a:buSzPct val="110000"/>
              <a:buNone/>
            </a:pPr>
            <a:r>
              <a:rPr b="1" i="1" lang="en-US" sz="2000"/>
              <a:t>The Revolution is just beginning</a:t>
            </a:r>
            <a:endParaRPr/>
          </a:p>
          <a:p>
            <a:pPr indent="-122745" lvl="0" marL="274320" rtl="0" algn="l">
              <a:spcBef>
                <a:spcPts val="434"/>
              </a:spcBef>
              <a:spcAft>
                <a:spcPts val="0"/>
              </a:spcAft>
              <a:buSzPct val="110000"/>
              <a:buNone/>
            </a:pPr>
            <a:r>
              <a:t/>
            </a:r>
            <a:endParaRPr/>
          </a:p>
        </p:txBody>
      </p:sp>
      <p:pic>
        <p:nvPicPr>
          <p:cNvPr descr="Graphic of several young people working on different devices in the park" id="163" name="Google Shape;16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5879" y="1714658"/>
            <a:ext cx="5230053" cy="3721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"/>
          <p:cNvSpPr txBox="1"/>
          <p:nvPr>
            <p:ph type="title"/>
          </p:nvPr>
        </p:nvSpPr>
        <p:spPr>
          <a:xfrm>
            <a:off x="1524000" y="24245"/>
            <a:ext cx="827433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Communication Systems</a:t>
            </a:r>
            <a:endParaRPr/>
          </a:p>
        </p:txBody>
      </p:sp>
      <p:sp>
        <p:nvSpPr>
          <p:cNvPr id="170" name="Google Shape;170;p8"/>
          <p:cNvSpPr txBox="1"/>
          <p:nvPr>
            <p:ph idx="1" type="body"/>
          </p:nvPr>
        </p:nvSpPr>
        <p:spPr>
          <a:xfrm>
            <a:off x="1524000" y="1765726"/>
            <a:ext cx="9508175" cy="4308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80"/>
              <a:buNone/>
            </a:pPr>
            <a:r>
              <a:rPr lang="en-US"/>
              <a:t>Electronic systems that transmit data from one location to another</a:t>
            </a:r>
            <a:endParaRPr/>
          </a:p>
        </p:txBody>
      </p:sp>
      <p:pic>
        <p:nvPicPr>
          <p:cNvPr descr="Graphic of the basic elements demonstrating the elements an email travels " id="171" name="Google Shape;17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3008289"/>
            <a:ext cx="10363200" cy="3289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/>
              <a:t>Basic Elements of Communication</a:t>
            </a:r>
            <a:endParaRPr/>
          </a:p>
        </p:txBody>
      </p:sp>
      <p:sp>
        <p:nvSpPr>
          <p:cNvPr id="178" name="Google Shape;178;p9"/>
          <p:cNvSpPr txBox="1"/>
          <p:nvPr>
            <p:ph idx="1" type="body"/>
          </p:nvPr>
        </p:nvSpPr>
        <p:spPr>
          <a:xfrm>
            <a:off x="2074225" y="1817225"/>
            <a:ext cx="9508175" cy="4308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3080"/>
              <a:buChar char="⚫"/>
            </a:pPr>
            <a:r>
              <a:rPr lang="en-US"/>
              <a:t>Four basic elements of communication systems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Sending and receiving devices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SzPts val="2200"/>
              <a:buChar char="⚫"/>
            </a:pPr>
            <a:r>
              <a:rPr lang="en-US"/>
              <a:t>Computer or a specialized communication device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Connection devices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SzPts val="2200"/>
              <a:buChar char="⚫"/>
            </a:pPr>
            <a:r>
              <a:rPr lang="en-US"/>
              <a:t>Interface between sending and receiving device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Data transmission specifications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SzPts val="2200"/>
              <a:buChar char="⚫"/>
            </a:pPr>
            <a:r>
              <a:rPr lang="en-US"/>
              <a:t>Rules and procedures that coordinate the 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Communication channel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SzPts val="2200"/>
              <a:buChar char="⚫"/>
            </a:pPr>
            <a:r>
              <a:rPr lang="en-US"/>
              <a:t>Carries the message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SzPts val="308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CE 2017-2">
      <a:dk1>
        <a:srgbClr val="000000"/>
      </a:dk1>
      <a:lt1>
        <a:srgbClr val="FFFFFF"/>
      </a:lt1>
      <a:dk2>
        <a:srgbClr val="7996BE"/>
      </a:dk2>
      <a:lt2>
        <a:srgbClr val="DAD7BC"/>
      </a:lt2>
      <a:accent1>
        <a:srgbClr val="FFE894"/>
      </a:accent1>
      <a:accent2>
        <a:srgbClr val="344A6B"/>
      </a:accent2>
      <a:accent3>
        <a:srgbClr val="F79758"/>
      </a:accent3>
      <a:accent4>
        <a:srgbClr val="889F76"/>
      </a:accent4>
      <a:accent5>
        <a:srgbClr val="1C9FC6"/>
      </a:accent5>
      <a:accent6>
        <a:srgbClr val="D15845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2015-12-31T19:42:51Z</dcterms:created>
  <dc:creator>Rachelle Hall</dc:creator>
</cp:coreProperties>
</file>